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21"/>
  </p:notesMasterIdLst>
  <p:sldIdLst>
    <p:sldId id="256" r:id="rId2"/>
    <p:sldId id="284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73" r:id="rId12"/>
    <p:sldId id="257" r:id="rId13"/>
    <p:sldId id="264" r:id="rId14"/>
    <p:sldId id="293" r:id="rId15"/>
    <p:sldId id="266" r:id="rId16"/>
    <p:sldId id="271" r:id="rId17"/>
    <p:sldId id="294" r:id="rId18"/>
    <p:sldId id="295" r:id="rId19"/>
    <p:sldId id="277" r:id="rId2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Fira Sans Extra Condensed" panose="020B0503050000020004" pitchFamily="34" charset="0"/>
      <p:regular r:id="rId26"/>
      <p:bold r:id="rId27"/>
      <p:italic r:id="rId28"/>
      <p:boldItalic r:id="rId29"/>
    </p:embeddedFont>
    <p:embeddedFont>
      <p:font typeface="Roboto" panose="02000000000000000000" pitchFamily="2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163">
          <p15:clr>
            <a:srgbClr val="9AA0A6"/>
          </p15:clr>
        </p15:guide>
        <p15:guide id="2" pos="50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26" y="58"/>
      </p:cViewPr>
      <p:guideLst>
        <p:guide orient="horz" pos="1163"/>
        <p:guide pos="5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Google Shape;4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gdfd2b51c30_0_7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2" name="Google Shape;1162;gdfd2b51c30_0_7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df75bcc12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df75bcc12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dfd2b51c30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dfd2b51c30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dfd2b51c30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dfd2b51c30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9049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dfd2b51c30_0_7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dfd2b51c30_0_7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dfd2b51c30_0_7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" name="Google Shape;1039;gdfd2b51c30_0_7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dfd2b51c30_0_7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" name="Google Shape;1039;gdfd2b51c30_0_7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3644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Google Shape;1336;gdfd2b51c30_0_1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7" name="Google Shape;1337;gdfd2b51c30_0_1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09425" y="1716800"/>
            <a:ext cx="3778500" cy="124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09550" y="3003700"/>
            <a:ext cx="3778500" cy="42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713250" y="1152475"/>
            <a:ext cx="7717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R="38100"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5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ctrTitle"/>
          </p:nvPr>
        </p:nvSpPr>
        <p:spPr>
          <a:xfrm>
            <a:off x="178925" y="1981137"/>
            <a:ext cx="4660312" cy="124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/>
              <a:t>Школа пациента с бронхиальной астмой</a:t>
            </a:r>
            <a:endParaRPr sz="4000" dirty="0"/>
          </a:p>
        </p:txBody>
      </p:sp>
      <p:sp>
        <p:nvSpPr>
          <p:cNvPr id="53" name="Google Shape;53;p17"/>
          <p:cNvSpPr/>
          <p:nvPr/>
        </p:nvSpPr>
        <p:spPr>
          <a:xfrm>
            <a:off x="5031461" y="0"/>
            <a:ext cx="4072925" cy="5212075"/>
          </a:xfrm>
          <a:custGeom>
            <a:avLst/>
            <a:gdLst/>
            <a:ahLst/>
            <a:cxnLst/>
            <a:rect l="l" t="t" r="r" b="b"/>
            <a:pathLst>
              <a:path w="162917" h="208483" extrusionOk="0">
                <a:moveTo>
                  <a:pt x="63512" y="0"/>
                </a:moveTo>
                <a:cubicBezTo>
                  <a:pt x="63512" y="0"/>
                  <a:pt x="71818" y="39395"/>
                  <a:pt x="43365" y="39395"/>
                </a:cubicBezTo>
                <a:cubicBezTo>
                  <a:pt x="14911" y="39395"/>
                  <a:pt x="0" y="61077"/>
                  <a:pt x="0" y="117084"/>
                </a:cubicBezTo>
                <a:lnTo>
                  <a:pt x="0" y="208483"/>
                </a:lnTo>
                <a:lnTo>
                  <a:pt x="162917" y="208483"/>
                </a:lnTo>
                <a:lnTo>
                  <a:pt x="162917" y="117084"/>
                </a:lnTo>
                <a:cubicBezTo>
                  <a:pt x="162883" y="61044"/>
                  <a:pt x="147939" y="39395"/>
                  <a:pt x="119486" y="39395"/>
                </a:cubicBezTo>
                <a:cubicBezTo>
                  <a:pt x="91032" y="39395"/>
                  <a:pt x="99371" y="0"/>
                  <a:pt x="993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7"/>
          <p:cNvSpPr/>
          <p:nvPr/>
        </p:nvSpPr>
        <p:spPr>
          <a:xfrm>
            <a:off x="8484749" y="2057161"/>
            <a:ext cx="41300" cy="2739075"/>
          </a:xfrm>
          <a:custGeom>
            <a:avLst/>
            <a:gdLst/>
            <a:ahLst/>
            <a:cxnLst/>
            <a:rect l="l" t="t" r="r" b="b"/>
            <a:pathLst>
              <a:path w="1652" h="109563" extrusionOk="0">
                <a:moveTo>
                  <a:pt x="822" y="1"/>
                </a:moveTo>
                <a:cubicBezTo>
                  <a:pt x="409" y="1"/>
                  <a:pt x="0" y="284"/>
                  <a:pt x="50" y="851"/>
                </a:cubicBezTo>
                <a:lnTo>
                  <a:pt x="50" y="109563"/>
                </a:lnTo>
                <a:lnTo>
                  <a:pt x="1618" y="109563"/>
                </a:lnTo>
                <a:lnTo>
                  <a:pt x="1618" y="851"/>
                </a:lnTo>
                <a:cubicBezTo>
                  <a:pt x="1652" y="284"/>
                  <a:pt x="1235" y="1"/>
                  <a:pt x="82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7"/>
          <p:cNvSpPr/>
          <p:nvPr/>
        </p:nvSpPr>
        <p:spPr>
          <a:xfrm>
            <a:off x="5724862" y="2057160"/>
            <a:ext cx="40875" cy="2739075"/>
          </a:xfrm>
          <a:custGeom>
            <a:avLst/>
            <a:gdLst/>
            <a:ahLst/>
            <a:cxnLst/>
            <a:rect l="l" t="t" r="r" b="b"/>
            <a:pathLst>
              <a:path w="1635" h="109563" extrusionOk="0">
                <a:moveTo>
                  <a:pt x="818" y="1"/>
                </a:moveTo>
                <a:cubicBezTo>
                  <a:pt x="409" y="1"/>
                  <a:pt x="0" y="284"/>
                  <a:pt x="50" y="851"/>
                </a:cubicBezTo>
                <a:lnTo>
                  <a:pt x="50" y="109563"/>
                </a:lnTo>
                <a:lnTo>
                  <a:pt x="1585" y="109563"/>
                </a:lnTo>
                <a:lnTo>
                  <a:pt x="1585" y="851"/>
                </a:lnTo>
                <a:cubicBezTo>
                  <a:pt x="1635" y="284"/>
                  <a:pt x="1226" y="1"/>
                  <a:pt x="81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7EB339C0-925D-2EE7-407F-C0A51B2EB58A}"/>
              </a:ext>
            </a:extLst>
          </p:cNvPr>
          <p:cNvGrpSpPr/>
          <p:nvPr/>
        </p:nvGrpSpPr>
        <p:grpSpPr>
          <a:xfrm>
            <a:off x="5809524" y="928600"/>
            <a:ext cx="2596025" cy="2826200"/>
            <a:chOff x="3966449" y="264352"/>
            <a:chExt cx="2596025" cy="2826200"/>
          </a:xfrm>
        </p:grpSpPr>
        <p:sp>
          <p:nvSpPr>
            <p:cNvPr id="56" name="Google Shape;56;p17"/>
            <p:cNvSpPr/>
            <p:nvPr/>
          </p:nvSpPr>
          <p:spPr>
            <a:xfrm>
              <a:off x="4832899" y="264352"/>
              <a:ext cx="843950" cy="1325125"/>
            </a:xfrm>
            <a:custGeom>
              <a:avLst/>
              <a:gdLst/>
              <a:ahLst/>
              <a:cxnLst/>
              <a:rect l="l" t="t" r="r" b="b"/>
              <a:pathLst>
                <a:path w="33758" h="53005" extrusionOk="0">
                  <a:moveTo>
                    <a:pt x="14611" y="0"/>
                  </a:moveTo>
                  <a:lnTo>
                    <a:pt x="14611" y="32924"/>
                  </a:lnTo>
                  <a:cubicBezTo>
                    <a:pt x="14611" y="33824"/>
                    <a:pt x="13943" y="48501"/>
                    <a:pt x="0" y="48501"/>
                  </a:cubicBezTo>
                  <a:lnTo>
                    <a:pt x="0" y="53005"/>
                  </a:lnTo>
                  <a:cubicBezTo>
                    <a:pt x="9674" y="53005"/>
                    <a:pt x="14410" y="47467"/>
                    <a:pt x="16645" y="42831"/>
                  </a:cubicBezTo>
                  <a:cubicBezTo>
                    <a:pt x="16712" y="42664"/>
                    <a:pt x="16812" y="42497"/>
                    <a:pt x="16879" y="42364"/>
                  </a:cubicBezTo>
                  <a:lnTo>
                    <a:pt x="17112" y="42831"/>
                  </a:lnTo>
                  <a:cubicBezTo>
                    <a:pt x="19347" y="47467"/>
                    <a:pt x="24051" y="53005"/>
                    <a:pt x="33758" y="53005"/>
                  </a:cubicBezTo>
                  <a:lnTo>
                    <a:pt x="33758" y="48501"/>
                  </a:lnTo>
                  <a:cubicBezTo>
                    <a:pt x="19814" y="48501"/>
                    <a:pt x="19147" y="33791"/>
                    <a:pt x="19114" y="32924"/>
                  </a:cubicBezTo>
                  <a:lnTo>
                    <a:pt x="1911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7"/>
            <p:cNvSpPr/>
            <p:nvPr/>
          </p:nvSpPr>
          <p:spPr>
            <a:xfrm>
              <a:off x="5189763" y="558737"/>
              <a:ext cx="125100" cy="16700"/>
            </a:xfrm>
            <a:custGeom>
              <a:avLst/>
              <a:gdLst/>
              <a:ahLst/>
              <a:cxnLst/>
              <a:rect l="l" t="t" r="r" b="b"/>
              <a:pathLst>
                <a:path w="5004" h="668" extrusionOk="0">
                  <a:moveTo>
                    <a:pt x="0" y="1"/>
                  </a:moveTo>
                  <a:lnTo>
                    <a:pt x="0" y="668"/>
                  </a:lnTo>
                  <a:lnTo>
                    <a:pt x="5004" y="668"/>
                  </a:lnTo>
                  <a:lnTo>
                    <a:pt x="50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7"/>
            <p:cNvSpPr/>
            <p:nvPr/>
          </p:nvSpPr>
          <p:spPr>
            <a:xfrm>
              <a:off x="3966449" y="1003202"/>
              <a:ext cx="1258400" cy="2087350"/>
            </a:xfrm>
            <a:custGeom>
              <a:avLst/>
              <a:gdLst/>
              <a:ahLst/>
              <a:cxnLst/>
              <a:rect l="l" t="t" r="r" b="b"/>
              <a:pathLst>
                <a:path w="50336" h="83494" extrusionOk="0">
                  <a:moveTo>
                    <a:pt x="35225" y="2369"/>
                  </a:moveTo>
                  <a:cubicBezTo>
                    <a:pt x="43931" y="2369"/>
                    <a:pt x="47968" y="24351"/>
                    <a:pt x="47968" y="71552"/>
                  </a:cubicBezTo>
                  <a:cubicBezTo>
                    <a:pt x="47968" y="75088"/>
                    <a:pt x="46066" y="77589"/>
                    <a:pt x="42163" y="79191"/>
                  </a:cubicBezTo>
                  <a:cubicBezTo>
                    <a:pt x="39028" y="80491"/>
                    <a:pt x="34758" y="81125"/>
                    <a:pt x="29421" y="81125"/>
                  </a:cubicBezTo>
                  <a:cubicBezTo>
                    <a:pt x="25685" y="81125"/>
                    <a:pt x="21949" y="80825"/>
                    <a:pt x="18246" y="80258"/>
                  </a:cubicBezTo>
                  <a:cubicBezTo>
                    <a:pt x="11108" y="79057"/>
                    <a:pt x="6671" y="74821"/>
                    <a:pt x="5104" y="67682"/>
                  </a:cubicBezTo>
                  <a:cubicBezTo>
                    <a:pt x="3169" y="58943"/>
                    <a:pt x="5604" y="45633"/>
                    <a:pt x="11775" y="31223"/>
                  </a:cubicBezTo>
                  <a:cubicBezTo>
                    <a:pt x="17012" y="19048"/>
                    <a:pt x="24051" y="8240"/>
                    <a:pt x="28854" y="4937"/>
                  </a:cubicBezTo>
                  <a:cubicBezTo>
                    <a:pt x="31356" y="3203"/>
                    <a:pt x="33457" y="2369"/>
                    <a:pt x="35225" y="2369"/>
                  </a:cubicBezTo>
                  <a:close/>
                  <a:moveTo>
                    <a:pt x="35225" y="1"/>
                  </a:moveTo>
                  <a:cubicBezTo>
                    <a:pt x="32957" y="1"/>
                    <a:pt x="30455" y="968"/>
                    <a:pt x="27520" y="2969"/>
                  </a:cubicBezTo>
                  <a:cubicBezTo>
                    <a:pt x="22383" y="6505"/>
                    <a:pt x="15011" y="17747"/>
                    <a:pt x="9640" y="30289"/>
                  </a:cubicBezTo>
                  <a:cubicBezTo>
                    <a:pt x="5871" y="39028"/>
                    <a:pt x="0" y="55540"/>
                    <a:pt x="2802" y="68183"/>
                  </a:cubicBezTo>
                  <a:cubicBezTo>
                    <a:pt x="3636" y="72052"/>
                    <a:pt x="5270" y="75221"/>
                    <a:pt x="7639" y="77589"/>
                  </a:cubicBezTo>
                  <a:cubicBezTo>
                    <a:pt x="10207" y="80191"/>
                    <a:pt x="13643" y="81859"/>
                    <a:pt x="17846" y="82593"/>
                  </a:cubicBezTo>
                  <a:cubicBezTo>
                    <a:pt x="21682" y="83160"/>
                    <a:pt x="25552" y="83460"/>
                    <a:pt x="29421" y="83494"/>
                  </a:cubicBezTo>
                  <a:cubicBezTo>
                    <a:pt x="35058" y="83494"/>
                    <a:pt x="39662" y="82760"/>
                    <a:pt x="43064" y="81359"/>
                  </a:cubicBezTo>
                  <a:cubicBezTo>
                    <a:pt x="47834" y="79391"/>
                    <a:pt x="50336" y="75988"/>
                    <a:pt x="50336" y="71518"/>
                  </a:cubicBezTo>
                  <a:cubicBezTo>
                    <a:pt x="50336" y="45667"/>
                    <a:pt x="49135" y="27587"/>
                    <a:pt x="46667" y="16179"/>
                  </a:cubicBezTo>
                  <a:cubicBezTo>
                    <a:pt x="45432" y="10641"/>
                    <a:pt x="43965" y="6705"/>
                    <a:pt x="42097" y="4003"/>
                  </a:cubicBezTo>
                  <a:cubicBezTo>
                    <a:pt x="40229" y="1335"/>
                    <a:pt x="37927" y="1"/>
                    <a:pt x="352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7"/>
            <p:cNvSpPr/>
            <p:nvPr/>
          </p:nvSpPr>
          <p:spPr>
            <a:xfrm>
              <a:off x="5304049" y="1003202"/>
              <a:ext cx="1258425" cy="2087350"/>
            </a:xfrm>
            <a:custGeom>
              <a:avLst/>
              <a:gdLst/>
              <a:ahLst/>
              <a:cxnLst/>
              <a:rect l="l" t="t" r="r" b="b"/>
              <a:pathLst>
                <a:path w="50337" h="83494" extrusionOk="0">
                  <a:moveTo>
                    <a:pt x="15112" y="2369"/>
                  </a:moveTo>
                  <a:cubicBezTo>
                    <a:pt x="16880" y="2369"/>
                    <a:pt x="18981" y="3203"/>
                    <a:pt x="21483" y="4937"/>
                  </a:cubicBezTo>
                  <a:cubicBezTo>
                    <a:pt x="26286" y="8240"/>
                    <a:pt x="33325" y="19081"/>
                    <a:pt x="38528" y="31256"/>
                  </a:cubicBezTo>
                  <a:cubicBezTo>
                    <a:pt x="44733" y="45667"/>
                    <a:pt x="47168" y="58943"/>
                    <a:pt x="45233" y="67716"/>
                  </a:cubicBezTo>
                  <a:cubicBezTo>
                    <a:pt x="43665" y="74854"/>
                    <a:pt x="39229" y="79057"/>
                    <a:pt x="32090" y="80291"/>
                  </a:cubicBezTo>
                  <a:cubicBezTo>
                    <a:pt x="28388" y="80825"/>
                    <a:pt x="24652" y="81125"/>
                    <a:pt x="20882" y="81125"/>
                  </a:cubicBezTo>
                  <a:cubicBezTo>
                    <a:pt x="12443" y="81125"/>
                    <a:pt x="2369" y="79457"/>
                    <a:pt x="2369" y="71552"/>
                  </a:cubicBezTo>
                  <a:cubicBezTo>
                    <a:pt x="2369" y="24351"/>
                    <a:pt x="6405" y="2369"/>
                    <a:pt x="15112" y="2369"/>
                  </a:cubicBezTo>
                  <a:close/>
                  <a:moveTo>
                    <a:pt x="15112" y="1"/>
                  </a:moveTo>
                  <a:cubicBezTo>
                    <a:pt x="12410" y="1"/>
                    <a:pt x="10108" y="1368"/>
                    <a:pt x="8240" y="4037"/>
                  </a:cubicBezTo>
                  <a:cubicBezTo>
                    <a:pt x="6372" y="6705"/>
                    <a:pt x="4871" y="10675"/>
                    <a:pt x="3670" y="16212"/>
                  </a:cubicBezTo>
                  <a:cubicBezTo>
                    <a:pt x="1202" y="27587"/>
                    <a:pt x="1" y="45700"/>
                    <a:pt x="1" y="71552"/>
                  </a:cubicBezTo>
                  <a:cubicBezTo>
                    <a:pt x="1" y="76989"/>
                    <a:pt x="3637" y="83494"/>
                    <a:pt x="20916" y="83494"/>
                  </a:cubicBezTo>
                  <a:cubicBezTo>
                    <a:pt x="24785" y="83494"/>
                    <a:pt x="28655" y="83193"/>
                    <a:pt x="32491" y="82593"/>
                  </a:cubicBezTo>
                  <a:cubicBezTo>
                    <a:pt x="36694" y="81859"/>
                    <a:pt x="40130" y="80191"/>
                    <a:pt x="42698" y="77589"/>
                  </a:cubicBezTo>
                  <a:cubicBezTo>
                    <a:pt x="45066" y="75221"/>
                    <a:pt x="46668" y="72052"/>
                    <a:pt x="47535" y="68183"/>
                  </a:cubicBezTo>
                  <a:cubicBezTo>
                    <a:pt x="50337" y="55574"/>
                    <a:pt x="44466" y="39028"/>
                    <a:pt x="40697" y="30322"/>
                  </a:cubicBezTo>
                  <a:cubicBezTo>
                    <a:pt x="35326" y="17747"/>
                    <a:pt x="27954" y="6539"/>
                    <a:pt x="22817" y="2969"/>
                  </a:cubicBezTo>
                  <a:cubicBezTo>
                    <a:pt x="19882" y="1001"/>
                    <a:pt x="17380" y="1"/>
                    <a:pt x="15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7"/>
            <p:cNvSpPr/>
            <p:nvPr/>
          </p:nvSpPr>
          <p:spPr>
            <a:xfrm>
              <a:off x="5189763" y="361937"/>
              <a:ext cx="125100" cy="15875"/>
            </a:xfrm>
            <a:custGeom>
              <a:avLst/>
              <a:gdLst/>
              <a:ahLst/>
              <a:cxnLst/>
              <a:rect l="l" t="t" r="r" b="b"/>
              <a:pathLst>
                <a:path w="5004" h="635" extrusionOk="0">
                  <a:moveTo>
                    <a:pt x="0" y="0"/>
                  </a:moveTo>
                  <a:lnTo>
                    <a:pt x="0" y="634"/>
                  </a:lnTo>
                  <a:lnTo>
                    <a:pt x="5004" y="634"/>
                  </a:lnTo>
                  <a:lnTo>
                    <a:pt x="50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" name="Google Shape;57;p17">
              <a:extLst>
                <a:ext uri="{FF2B5EF4-FFF2-40B4-BE49-F238E27FC236}">
                  <a16:creationId xmlns:a16="http://schemas.microsoft.com/office/drawing/2014/main" id="{02156D1D-5852-9967-923D-550CD06D2190}"/>
                </a:ext>
              </a:extLst>
            </p:cNvPr>
            <p:cNvSpPr/>
            <p:nvPr/>
          </p:nvSpPr>
          <p:spPr>
            <a:xfrm>
              <a:off x="5189763" y="756362"/>
              <a:ext cx="125100" cy="16700"/>
            </a:xfrm>
            <a:custGeom>
              <a:avLst/>
              <a:gdLst/>
              <a:ahLst/>
              <a:cxnLst/>
              <a:rect l="l" t="t" r="r" b="b"/>
              <a:pathLst>
                <a:path w="5004" h="668" extrusionOk="0">
                  <a:moveTo>
                    <a:pt x="0" y="1"/>
                  </a:moveTo>
                  <a:lnTo>
                    <a:pt x="0" y="668"/>
                  </a:lnTo>
                  <a:lnTo>
                    <a:pt x="5004" y="668"/>
                  </a:lnTo>
                  <a:lnTo>
                    <a:pt x="50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" name="Рисунок 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93F5CE27-C717-CA93-572A-E8CC4AD9E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4123" y="928600"/>
            <a:ext cx="1429915" cy="9664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C46CB2-6EAE-44DF-3736-AF2F4116D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09" y="30917"/>
            <a:ext cx="8520600" cy="841800"/>
          </a:xfrm>
        </p:spPr>
        <p:txBody>
          <a:bodyPr/>
          <a:lstStyle/>
          <a:p>
            <a:r>
              <a:rPr lang="ru-RU" dirty="0"/>
              <a:t>Занятие 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AF2673-69A7-C692-34DA-98AB66ABA5B9}"/>
              </a:ext>
            </a:extLst>
          </p:cNvPr>
          <p:cNvSpPr txBox="1"/>
          <p:nvPr/>
        </p:nvSpPr>
        <p:spPr>
          <a:xfrm>
            <a:off x="33074" y="1365279"/>
            <a:ext cx="5550762" cy="19357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3-го занятия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400"/>
              <a:buFont typeface="Times New Roman" panose="02020603050405020304" pitchFamily="18" charset="0"/>
              <a:buChar char="-"/>
              <a:tabLst>
                <a:tab pos="252730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Ознакомить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больных БА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их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родственников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клиническими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проявлениями обострений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БА;</a:t>
            </a:r>
          </a:p>
          <a:p>
            <a:pPr marL="342900" marR="144780" lvl="0" indent="-342900"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330200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Разъяснить</a:t>
            </a:r>
            <a:r>
              <a:rPr lang="ru-RU" sz="1600" spc="2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</a:t>
            </a:r>
            <a:r>
              <a:rPr lang="ru-RU" sz="1600" spc="2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развития</a:t>
            </a:r>
            <a:r>
              <a:rPr lang="ru-RU" sz="1600" spc="2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обострения</a:t>
            </a:r>
            <a:r>
              <a:rPr lang="ru-RU" sz="1600" spc="2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2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его</a:t>
            </a:r>
            <a:r>
              <a:rPr lang="ru-RU" sz="1600" spc="2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опасность</a:t>
            </a:r>
            <a:r>
              <a:rPr lang="ru-RU" sz="1600" spc="2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600" spc="2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здоровья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пациента;</a:t>
            </a:r>
          </a:p>
          <a:p>
            <a:pPr marL="342900" lvl="0" indent="-342900">
              <a:buSzPts val="1400"/>
              <a:buFont typeface="Times New Roman" panose="02020603050405020304" pitchFamily="18" charset="0"/>
              <a:buChar char="-"/>
              <a:tabLst>
                <a:tab pos="250825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Разъяснить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возможности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предотвращения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обострений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</a:t>
            </a:r>
          </a:p>
        </p:txBody>
      </p:sp>
      <p:pic>
        <p:nvPicPr>
          <p:cNvPr id="8" name="Рисунок 7" descr="Изображение выглядит как графическая вставка, иллюстрация, Человеческое лицо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3A608347-C083-A06F-D586-00D7D24043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19" t="4211" r="6338" b="4520"/>
          <a:stretch/>
        </p:blipFill>
        <p:spPr>
          <a:xfrm>
            <a:off x="5583836" y="1056737"/>
            <a:ext cx="3560164" cy="2889180"/>
          </a:xfrm>
          <a:prstGeom prst="rect">
            <a:avLst/>
          </a:prstGeom>
        </p:spPr>
      </p:pic>
      <p:pic>
        <p:nvPicPr>
          <p:cNvPr id="9" name="Рисунок 8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518AD3DC-7C23-0B06-CA75-2085D77BD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065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аза, Предметная фотография, шейкер, кости&#10;&#10;Автоматически созданное описание">
            <a:extLst>
              <a:ext uri="{FF2B5EF4-FFF2-40B4-BE49-F238E27FC236}">
                <a16:creationId xmlns:a16="http://schemas.microsoft.com/office/drawing/2014/main" id="{6AF1D783-4AF2-798B-A1CD-C2F707AF58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98" r="4703" b="9806"/>
          <a:stretch/>
        </p:blipFill>
        <p:spPr>
          <a:xfrm>
            <a:off x="5256710" y="2253409"/>
            <a:ext cx="3887290" cy="283037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2C05E3-8164-E179-81FD-983B8D2FA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9721"/>
            <a:ext cx="8520600" cy="841800"/>
          </a:xfrm>
        </p:spPr>
        <p:txBody>
          <a:bodyPr/>
          <a:lstStyle/>
          <a:p>
            <a:r>
              <a:rPr lang="ru-RU" dirty="0"/>
              <a:t>Вводная часть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864C79-F26C-60D5-BA68-5AC22659D1E0}"/>
              </a:ext>
            </a:extLst>
          </p:cNvPr>
          <p:cNvSpPr txBox="1"/>
          <p:nvPr/>
        </p:nvSpPr>
        <p:spPr>
          <a:xfrm>
            <a:off x="311700" y="1109555"/>
            <a:ext cx="576681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685" marR="142875" indent="450215" algn="just"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Бронхиальная астма — это хроническое воспалительное заболевание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дыхательных путей, при котором происходит сужение дыхательных путей,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сопровождающееся приступами удушья. Из-за чрезмерной выработки слизи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нарушена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нормальная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циркуляция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воздуха,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затрудняет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дыхательный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процесс.</a:t>
            </a:r>
          </a:p>
        </p:txBody>
      </p:sp>
      <p:pic>
        <p:nvPicPr>
          <p:cNvPr id="7" name="Рисунок 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0D51E7F2-7E1B-2FCB-78AF-8D03257FD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637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91AD29-58CE-938E-79E2-18CF15442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62089"/>
            <a:ext cx="8520600" cy="841800"/>
          </a:xfrm>
        </p:spPr>
        <p:txBody>
          <a:bodyPr/>
          <a:lstStyle/>
          <a:p>
            <a:r>
              <a:rPr lang="ru-RU" dirty="0"/>
              <a:t>Обострение бронхиальной астмы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3F78CD-C0FE-5BAB-4987-F5F075740869}"/>
              </a:ext>
            </a:extLst>
          </p:cNvPr>
          <p:cNvSpPr txBox="1"/>
          <p:nvPr/>
        </p:nvSpPr>
        <p:spPr>
          <a:xfrm>
            <a:off x="165087" y="1608831"/>
            <a:ext cx="589113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7320" marR="142240" indent="450215" algn="just">
              <a:spcAft>
                <a:spcPts val="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Обострение БА –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грозная ситуация, недооценивать которую нельзя.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Если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бронхорасшияющие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препараты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быстрого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действия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становятся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неэффективными,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интервал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между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их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приемом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начинает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сокращаться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незамедлительно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обратиться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врачу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вызвать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скорую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помощь.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Промедление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этом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случае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чревато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серьезными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осложнениями.</a:t>
            </a:r>
          </a:p>
        </p:txBody>
      </p:sp>
      <p:pic>
        <p:nvPicPr>
          <p:cNvPr id="7" name="Рисунок 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19BC21E9-E7AE-BB93-A889-393A5F983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  <p:pic>
        <p:nvPicPr>
          <p:cNvPr id="5" name="Рисунок 4" descr="Изображение выглядит как одежда, Человеческое лицо, человек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07CD4ADD-9A95-2E7C-AD3B-C581194935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99" r="2574"/>
          <a:stretch/>
        </p:blipFill>
        <p:spPr>
          <a:xfrm>
            <a:off x="5909607" y="1103889"/>
            <a:ext cx="3231458" cy="331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413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594170-E4C2-060E-7778-9B6FAE8D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9722"/>
            <a:ext cx="8520600" cy="614835"/>
          </a:xfrm>
        </p:spPr>
        <p:txBody>
          <a:bodyPr/>
          <a:lstStyle/>
          <a:p>
            <a:pPr marL="146685" marR="144145" indent="450215">
              <a:spcBef>
                <a:spcPts val="20"/>
              </a:spcBef>
              <a:spcAft>
                <a:spcPts val="0"/>
              </a:spcAft>
            </a:pPr>
            <a:r>
              <a:rPr lang="ru-RU" dirty="0"/>
              <a:t>Основные </a:t>
            </a:r>
            <a:r>
              <a:rPr lang="ru-RU" dirty="0" err="1"/>
              <a:t>тригеры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88CD19-FE11-01EE-BC43-F5B134564C54}"/>
              </a:ext>
            </a:extLst>
          </p:cNvPr>
          <p:cNvSpPr txBox="1"/>
          <p:nvPr/>
        </p:nvSpPr>
        <p:spPr>
          <a:xfrm>
            <a:off x="97438" y="957739"/>
            <a:ext cx="8734862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1400"/>
              <a:tabLst>
                <a:tab pos="1046480" algn="l"/>
                <a:tab pos="1047115" algn="l"/>
              </a:tabLst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Аллергены</a:t>
            </a:r>
          </a:p>
          <a:p>
            <a:pPr marL="342900" marR="26035" lvl="0" indent="-342900"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1046480" algn="l"/>
                <a:tab pos="1047115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внутри</a:t>
            </a:r>
            <a:r>
              <a:rPr lang="ru-RU" sz="1600" spc="1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помещения:</a:t>
            </a:r>
            <a:r>
              <a:rPr lang="ru-RU" sz="1600" spc="1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клещи</a:t>
            </a:r>
            <a:r>
              <a:rPr lang="ru-RU" sz="1600" spc="1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домашней</a:t>
            </a:r>
            <a:r>
              <a:rPr lang="ru-RU" sz="1600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пыли,</a:t>
            </a:r>
            <a:r>
              <a:rPr lang="ru-RU" sz="1600" spc="1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шерсть</a:t>
            </a:r>
            <a:r>
              <a:rPr lang="ru-RU" sz="1600" spc="1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1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эпидермис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домашних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животных,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аллергены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таракана, грибковые аллергены.</a:t>
            </a:r>
          </a:p>
          <a:p>
            <a:pPr marL="342900" lvl="0" indent="-342900">
              <a:buSzPts val="1400"/>
              <a:buFont typeface="Times New Roman" panose="02020603050405020304" pitchFamily="18" charset="0"/>
              <a:buChar char="-"/>
              <a:tabLst>
                <a:tab pos="1045845" algn="l"/>
                <a:tab pos="1047115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вне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помещения: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пыльца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растений,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грибковые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аллергены.</a:t>
            </a:r>
          </a:p>
          <a:p>
            <a:pPr lvl="0">
              <a:buSzPts val="1400"/>
              <a:tabLst>
                <a:tab pos="1046480" algn="l"/>
                <a:tab pos="1047115" algn="l"/>
              </a:tabLst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Инфекционные</a:t>
            </a:r>
            <a:r>
              <a:rPr lang="ru-RU" sz="1600" b="1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агенты</a:t>
            </a:r>
            <a:r>
              <a:rPr lang="ru-RU" sz="1600" b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(преимущественно</a:t>
            </a:r>
            <a:r>
              <a:rPr lang="ru-RU" sz="16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вирусные)</a:t>
            </a:r>
          </a:p>
          <a:p>
            <a:pPr lvl="0">
              <a:spcBef>
                <a:spcPts val="5"/>
              </a:spcBef>
              <a:spcAft>
                <a:spcPts val="0"/>
              </a:spcAft>
              <a:buSzPts val="1400"/>
              <a:tabLst>
                <a:tab pos="1046480" algn="l"/>
                <a:tab pos="1047115" algn="l"/>
              </a:tabLst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Профессиональные</a:t>
            </a:r>
            <a:r>
              <a:rPr lang="ru-RU" sz="1600" b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факторы</a:t>
            </a:r>
          </a:p>
          <a:p>
            <a:pPr lvl="0">
              <a:buSzPts val="1400"/>
              <a:tabLst>
                <a:tab pos="1046480" algn="l"/>
                <a:tab pos="1047115" algn="l"/>
              </a:tabLst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ru-RU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Аэрополлютанты</a:t>
            </a:r>
            <a:endParaRPr lang="ru-RU" sz="1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24130" lvl="0" indent="-342900">
              <a:buSzPts val="1400"/>
              <a:buFont typeface="Times New Roman" panose="02020603050405020304" pitchFamily="18" charset="0"/>
              <a:buChar char="-"/>
              <a:tabLst>
                <a:tab pos="1046480" algn="l"/>
                <a:tab pos="1047115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внешние:</a:t>
            </a:r>
            <a:r>
              <a:rPr lang="ru-RU" sz="1600" spc="2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озон,</a:t>
            </a:r>
            <a:r>
              <a:rPr lang="ru-RU" sz="1600" spc="2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диоксиды</a:t>
            </a:r>
            <a:r>
              <a:rPr lang="ru-RU" sz="1600" spc="2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серы</a:t>
            </a:r>
            <a:r>
              <a:rPr lang="ru-RU" sz="1600" spc="2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2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азота,</a:t>
            </a:r>
            <a:r>
              <a:rPr lang="ru-RU" sz="1600" spc="2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продукты</a:t>
            </a:r>
            <a:r>
              <a:rPr lang="ru-RU" sz="1600" spc="2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сгорания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дизельного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топлива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др.</a:t>
            </a:r>
          </a:p>
          <a:p>
            <a:pPr marL="342900" lvl="0" indent="-342900">
              <a:buSzPts val="1400"/>
              <a:buFont typeface="Times New Roman" panose="02020603050405020304" pitchFamily="18" charset="0"/>
              <a:buChar char="-"/>
              <a:tabLst>
                <a:tab pos="1046480" algn="l"/>
                <a:tab pos="1047115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внутри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жилища: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табачный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дым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(активное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пассивное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курение).</a:t>
            </a:r>
          </a:p>
          <a:p>
            <a:pPr lvl="0">
              <a:buSzPts val="1400"/>
              <a:tabLst>
                <a:tab pos="1045845" algn="l"/>
                <a:tab pos="1047115" algn="l"/>
              </a:tabLst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тресс</a:t>
            </a:r>
          </a:p>
          <a:p>
            <a:pPr lvl="0">
              <a:spcBef>
                <a:spcPts val="5"/>
              </a:spcBef>
              <a:spcAft>
                <a:spcPts val="0"/>
              </a:spcAft>
              <a:buSzPts val="1400"/>
              <a:tabLst>
                <a:tab pos="1045845" algn="l"/>
                <a:tab pos="1047115" algn="l"/>
              </a:tabLst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6.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изическая</a:t>
            </a:r>
            <a:r>
              <a:rPr lang="ru-RU" sz="1600" b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нагрузка</a:t>
            </a:r>
          </a:p>
          <a:p>
            <a:pPr marR="24130" lvl="0" algn="just">
              <a:spcAft>
                <a:spcPts val="0"/>
              </a:spcAft>
              <a:buSzPts val="1400"/>
              <a:tabLst>
                <a:tab pos="1023620" algn="l"/>
              </a:tabLst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7. Прием некоторых лекарственных препаратов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(бета-блокаторы, у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пациентов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аспириновой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БА»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нестероидные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противовоспалительные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препараты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(НПВП).</a:t>
            </a:r>
          </a:p>
          <a:p>
            <a:pPr marR="24130" algn="just">
              <a:buSzPts val="1400"/>
              <a:tabLst>
                <a:tab pos="1023620" algn="l"/>
              </a:tabLst>
            </a:pP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24130" algn="just">
              <a:buSzPts val="1400"/>
              <a:tabLst>
                <a:tab pos="1023620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Другими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факторами, которые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способны привести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 обострению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являются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обострение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риносинусита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гастроэзофагеальный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рефлюкс,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беременность,</a:t>
            </a:r>
            <a:r>
              <a:rPr lang="ru-RU" sz="1600" spc="3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недостаточная терапия.</a:t>
            </a:r>
          </a:p>
          <a:p>
            <a:pPr marL="342900" marR="24130" lvl="0" indent="-342900" algn="just"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23620" algn="l"/>
              </a:tabLst>
            </a:pP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1E6D333-7885-9C4B-AD6D-96F229D02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886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719D39-E7C8-5749-D97A-44FFC47C3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735" y="59721"/>
            <a:ext cx="6958530" cy="841800"/>
          </a:xfrm>
        </p:spPr>
        <p:txBody>
          <a:bodyPr/>
          <a:lstStyle/>
          <a:p>
            <a:r>
              <a:rPr lang="ru-RU" dirty="0"/>
              <a:t>Факторы риска развития обострения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958E86-85BC-60D9-BEFB-7739A92FBD09}"/>
              </a:ext>
            </a:extLst>
          </p:cNvPr>
          <p:cNvSpPr txBox="1"/>
          <p:nvPr/>
        </p:nvSpPr>
        <p:spPr>
          <a:xfrm>
            <a:off x="-150338" y="1034670"/>
            <a:ext cx="6071453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SzPts val="1400"/>
              <a:buFont typeface="Wingdings" panose="05000000000000000000" pitchFamily="2" charset="2"/>
              <a:buChar char=""/>
              <a:tabLst>
                <a:tab pos="1055370" algn="l"/>
              </a:tabLst>
            </a:pPr>
            <a:r>
              <a:rPr lang="ru-RU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С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имптомы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неконтролируемой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БА;</a:t>
            </a:r>
            <a:endParaRPr lang="ru-RU" sz="1100" dirty="0">
              <a:effectLst/>
              <a:latin typeface="Times New Roman" panose="02020603050405020304" pitchFamily="18" charset="0"/>
              <a:ea typeface="Wingdings" panose="05000000000000000000" pitchFamily="2" charset="2"/>
              <a:cs typeface="Wingdings" panose="05000000000000000000" pitchFamily="2" charset="2"/>
            </a:endParaRPr>
          </a:p>
          <a:p>
            <a:pPr marL="742950" marR="25400" lvl="1" indent="-285750">
              <a:spcAft>
                <a:spcPts val="0"/>
              </a:spcAft>
              <a:buSzPts val="1400"/>
              <a:buFont typeface="Wingdings" panose="05000000000000000000" pitchFamily="2" charset="2"/>
              <a:buChar char=""/>
              <a:tabLst>
                <a:tab pos="1055370" algn="l"/>
              </a:tabLst>
            </a:pPr>
            <a:r>
              <a:rPr lang="ru-RU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И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нгаляционные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глюкокортикостероиды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(ИГКС)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не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назначены,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плохая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приверженность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терапии;</a:t>
            </a:r>
            <a:endParaRPr lang="ru-RU" sz="1100" dirty="0">
              <a:effectLst/>
              <a:latin typeface="Times New Roman" panose="02020603050405020304" pitchFamily="18" charset="0"/>
              <a:ea typeface="Wingdings" panose="05000000000000000000" pitchFamily="2" charset="2"/>
              <a:cs typeface="Wingdings" panose="05000000000000000000" pitchFamily="2" charset="2"/>
            </a:endParaRPr>
          </a:p>
          <a:p>
            <a:pPr marL="742950" lvl="1" indent="-285750">
              <a:buSzPts val="1400"/>
              <a:buFont typeface="Wingdings" panose="05000000000000000000" pitchFamily="2" charset="2"/>
              <a:buChar char=""/>
              <a:tabLst>
                <a:tab pos="1055370" algn="l"/>
                <a:tab pos="2054225" algn="l"/>
                <a:tab pos="3303270" algn="l"/>
                <a:tab pos="5087620" algn="l"/>
              </a:tabLst>
            </a:pPr>
            <a:r>
              <a:rPr lang="ru-RU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Ч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резмерное	использование	короткодействующих	β2-агонистов</a:t>
            </a:r>
            <a:r>
              <a:rPr lang="en-US" sz="11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(КДБА);</a:t>
            </a:r>
          </a:p>
          <a:p>
            <a:pPr marL="742950" marR="24765" lvl="1" indent="-285750">
              <a:spcBef>
                <a:spcPts val="5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"/>
              <a:tabLst>
                <a:tab pos="1056005" algn="l"/>
              </a:tabLst>
            </a:pPr>
            <a:r>
              <a:rPr lang="ru-RU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Н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изкий</a:t>
            </a:r>
            <a:r>
              <a:rPr lang="ru-RU" sz="1400" spc="5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объем</a:t>
            </a:r>
            <a:r>
              <a:rPr lang="ru-RU" sz="1400" spc="55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форсированного</a:t>
            </a:r>
            <a:r>
              <a:rPr lang="ru-RU" sz="1400" spc="6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выдоха</a:t>
            </a:r>
            <a:r>
              <a:rPr lang="ru-RU" sz="1400" spc="55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(ОФВ1)</a:t>
            </a:r>
            <a:r>
              <a:rPr lang="ru-RU" sz="1400" spc="6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при</a:t>
            </a:r>
            <a:r>
              <a:rPr lang="ru-RU" sz="1400" spc="6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спирометрии,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особенно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&lt;60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%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от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должного;</a:t>
            </a:r>
            <a:endParaRPr lang="ru-RU" sz="1100" dirty="0">
              <a:effectLst/>
              <a:latin typeface="Times New Roman" panose="02020603050405020304" pitchFamily="18" charset="0"/>
              <a:ea typeface="Wingdings" panose="05000000000000000000" pitchFamily="2" charset="2"/>
              <a:cs typeface="Wingdings" panose="05000000000000000000" pitchFamily="2" charset="2"/>
            </a:endParaRPr>
          </a:p>
          <a:p>
            <a:pPr marL="742950" marR="24765" lvl="1" indent="-285750">
              <a:spcAft>
                <a:spcPts val="0"/>
              </a:spcAft>
              <a:buSzPts val="1400"/>
              <a:buFont typeface="Wingdings" panose="05000000000000000000" pitchFamily="2" charset="2"/>
              <a:buChar char=""/>
              <a:tabLst>
                <a:tab pos="1055370" algn="l"/>
                <a:tab pos="2237105" algn="l"/>
                <a:tab pos="3671570" algn="l"/>
                <a:tab pos="4084955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Значительные</a:t>
            </a:r>
            <a:r>
              <a:rPr lang="ru-RU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психологические</a:t>
            </a:r>
            <a:r>
              <a:rPr lang="ru-RU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или</a:t>
            </a:r>
            <a:r>
              <a:rPr lang="ru-RU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социально-экономические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    </a:t>
            </a:r>
            <a:r>
              <a:rPr lang="en-US" sz="1400" spc="-335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              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проблемы;</a:t>
            </a:r>
          </a:p>
          <a:p>
            <a:pPr marL="742950" lvl="1" indent="-285750">
              <a:buSzPts val="1400"/>
              <a:buFont typeface="Wingdings" panose="05000000000000000000" pitchFamily="2" charset="2"/>
              <a:buChar char=""/>
              <a:tabLst>
                <a:tab pos="1054735" algn="l"/>
              </a:tabLst>
            </a:pPr>
            <a:r>
              <a:rPr lang="ru-RU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В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нешние</a:t>
            </a:r>
            <a:r>
              <a:rPr lang="ru-RU" sz="1400" spc="-3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воздействия:</a:t>
            </a:r>
            <a:r>
              <a:rPr lang="ru-RU" sz="1400" spc="-3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курение,</a:t>
            </a:r>
            <a:r>
              <a:rPr lang="ru-RU" sz="1400" spc="-3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воздействие</a:t>
            </a:r>
            <a:r>
              <a:rPr lang="ru-RU" sz="1400" spc="-25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аллергена;</a:t>
            </a:r>
            <a:endParaRPr lang="ru-RU" sz="1100" dirty="0">
              <a:effectLst/>
              <a:latin typeface="Times New Roman" panose="02020603050405020304" pitchFamily="18" charset="0"/>
              <a:ea typeface="Wingdings" panose="05000000000000000000" pitchFamily="2" charset="2"/>
              <a:cs typeface="Wingdings" panose="05000000000000000000" pitchFamily="2" charset="2"/>
            </a:endParaRPr>
          </a:p>
          <a:p>
            <a:pPr marL="742950" marR="26670" lvl="1" indent="-285750">
              <a:spcAft>
                <a:spcPts val="0"/>
              </a:spcAft>
              <a:buSzPts val="1400"/>
              <a:buFont typeface="Wingdings" panose="05000000000000000000" pitchFamily="2" charset="2"/>
              <a:buChar char=""/>
              <a:tabLst>
                <a:tab pos="1054735" algn="l"/>
              </a:tabLst>
            </a:pPr>
            <a:r>
              <a:rPr lang="ru-RU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С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опутствующие заболевания: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риносинусит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гастроэзофагеальная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рефлюксная болезнь (ГЭРБ), подтвержденная пищевая аллергия,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ожирение;</a:t>
            </a:r>
            <a:endParaRPr lang="ru-RU" sz="1100" dirty="0">
              <a:effectLst/>
              <a:latin typeface="Times New Roman" panose="02020603050405020304" pitchFamily="18" charset="0"/>
              <a:ea typeface="Wingdings" panose="05000000000000000000" pitchFamily="2" charset="2"/>
              <a:cs typeface="Wingdings" panose="05000000000000000000" pitchFamily="2" charset="2"/>
            </a:endParaRPr>
          </a:p>
          <a:p>
            <a:pPr marL="742950" lvl="1" indent="-285750">
              <a:buSzPts val="1400"/>
              <a:buFont typeface="Wingdings" panose="05000000000000000000" pitchFamily="2" charset="2"/>
              <a:buChar char=""/>
              <a:tabLst>
                <a:tab pos="1054735" algn="l"/>
              </a:tabLst>
            </a:pPr>
            <a:r>
              <a:rPr lang="ru-RU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Э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озинофилия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мокроты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или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крови;</a:t>
            </a:r>
            <a:endParaRPr lang="ru-RU" sz="1100" dirty="0">
              <a:effectLst/>
              <a:latin typeface="Times New Roman" panose="02020603050405020304" pitchFamily="18" charset="0"/>
              <a:ea typeface="Wingdings" panose="05000000000000000000" pitchFamily="2" charset="2"/>
              <a:cs typeface="Wingdings" panose="05000000000000000000" pitchFamily="2" charset="2"/>
            </a:endParaRPr>
          </a:p>
          <a:p>
            <a:pPr marL="742950" lvl="1" indent="-285750">
              <a:buSzPts val="1400"/>
              <a:buFont typeface="Wingdings" panose="05000000000000000000" pitchFamily="2" charset="2"/>
              <a:buChar char=""/>
              <a:tabLst>
                <a:tab pos="1055370" algn="l"/>
              </a:tabLst>
            </a:pPr>
            <a:r>
              <a:rPr lang="ru-RU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Б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еременность;</a:t>
            </a:r>
            <a:endParaRPr lang="ru-RU" sz="1100" dirty="0">
              <a:effectLst/>
              <a:latin typeface="Times New Roman" panose="02020603050405020304" pitchFamily="18" charset="0"/>
              <a:ea typeface="Wingdings" panose="05000000000000000000" pitchFamily="2" charset="2"/>
              <a:cs typeface="Wingdings" panose="05000000000000000000" pitchFamily="2" charset="2"/>
            </a:endParaRPr>
          </a:p>
          <a:p>
            <a:pPr marL="742950" lvl="1" indent="-285750">
              <a:spcBef>
                <a:spcPts val="5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"/>
              <a:tabLst>
                <a:tab pos="1054735" algn="l"/>
              </a:tabLst>
            </a:pPr>
            <a:r>
              <a:rPr lang="ru-RU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Н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аличие</a:t>
            </a:r>
            <a:r>
              <a:rPr lang="ru-RU" sz="1400" spc="34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одного</a:t>
            </a:r>
            <a:r>
              <a:rPr lang="ru-RU" sz="1400" spc="345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и</a:t>
            </a:r>
            <a:r>
              <a:rPr lang="ru-RU" sz="1400" spc="335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более</a:t>
            </a:r>
            <a:r>
              <a:rPr lang="ru-RU" sz="1400" spc="33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тяжелых</a:t>
            </a:r>
            <a:r>
              <a:rPr lang="ru-RU" sz="1400" spc="34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обострений</a:t>
            </a:r>
            <a:r>
              <a:rPr lang="ru-RU" sz="1400" spc="34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за</a:t>
            </a:r>
            <a:r>
              <a:rPr lang="ru-RU" sz="1400" spc="335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последние</a:t>
            </a:r>
            <a:r>
              <a:rPr lang="ru-RU" sz="1400" spc="34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12</a:t>
            </a:r>
            <a:r>
              <a:rPr lang="ru-RU" sz="11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месяцев.</a:t>
            </a:r>
          </a:p>
        </p:txBody>
      </p:sp>
      <p:pic>
        <p:nvPicPr>
          <p:cNvPr id="7" name="Рисунок 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D1F0D708-0C9D-261E-C06B-C0D6EA035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  <p:pic>
        <p:nvPicPr>
          <p:cNvPr id="5" name="Рисунок 4" descr="Изображение выглядит как человек, Медицинское оборудование, здравоохранение, медицинский&#10;&#10;Автоматически созданное описание">
            <a:extLst>
              <a:ext uri="{FF2B5EF4-FFF2-40B4-BE49-F238E27FC236}">
                <a16:creationId xmlns:a16="http://schemas.microsoft.com/office/drawing/2014/main" id="{492A628F-9F44-130E-236B-A4BA46B96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1115" y="1307103"/>
            <a:ext cx="3222885" cy="321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758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98A7D2-11CF-BD93-83AB-37BED0B64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841800"/>
          </a:xfrm>
        </p:spPr>
        <p:txBody>
          <a:bodyPr/>
          <a:lstStyle/>
          <a:p>
            <a:r>
              <a:rPr lang="ru-RU" dirty="0"/>
              <a:t>Активная часть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1EA6FC-1C2C-A847-6221-690F7780097A}"/>
              </a:ext>
            </a:extLst>
          </p:cNvPr>
          <p:cNvSpPr txBox="1"/>
          <p:nvPr/>
        </p:nvSpPr>
        <p:spPr>
          <a:xfrm>
            <a:off x="176788" y="966866"/>
            <a:ext cx="797036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685" marR="24765" indent="449580" algn="just"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Выявление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собственных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факторов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риска,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триггеров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обострения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бронхиальной астмы.</a:t>
            </a:r>
          </a:p>
          <a:p>
            <a:pPr marL="146050" marR="25400" indent="450215" algn="just"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 вышеперечисленных факторов риска, триггеров выявить наиболее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опасные и имеющиеся у каждого конкретного слушателя, а также вспомнить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способы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борьбы с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данными факторами.</a:t>
            </a:r>
          </a:p>
        </p:txBody>
      </p:sp>
      <p:pic>
        <p:nvPicPr>
          <p:cNvPr id="7" name="Рисунок 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97D22DC-24B2-ACF7-E77F-DF35D7433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  <p:pic>
        <p:nvPicPr>
          <p:cNvPr id="5" name="Рисунок 4" descr="Изображение выглядит как одежда, человек, мультфильм, обувь&#10;&#10;Автоматически созданное описание">
            <a:extLst>
              <a:ext uri="{FF2B5EF4-FFF2-40B4-BE49-F238E27FC236}">
                <a16:creationId xmlns:a16="http://schemas.microsoft.com/office/drawing/2014/main" id="{03E70787-96F9-17B1-CE79-3AFB7B0519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5" b="89955" l="6622" r="94098">
                        <a14:foregroundMark x1="7294" y1="69535" x2="6622" y2="54363"/>
                        <a14:foregroundMark x1="6622" y1="54363" x2="8757" y2="41409"/>
                        <a14:foregroundMark x1="20681" y1="70165" x2="24832" y2="50585"/>
                        <a14:foregroundMark x1="24832" y1="50585" x2="28599" y2="47946"/>
                        <a14:foregroundMark x1="33949" y1="50225" x2="36564" y2="61079"/>
                        <a14:foregroundMark x1="36564" y1="61079" x2="36492" y2="61949"/>
                        <a14:foregroundMark x1="70705" y1="59370" x2="89443" y2="53733"/>
                        <a14:foregroundMark x1="70825" y1="17991" x2="88652" y2="25037"/>
                        <a14:foregroundMark x1="88652" y1="25037" x2="94098" y2="32474"/>
                        <a14:foregroundMark x1="94098" y1="32474" x2="81238" y2="27316"/>
                        <a14:foregroundMark x1="81238" y1="27316" x2="74040" y2="20060"/>
                        <a14:foregroundMark x1="74040" y1="20060" x2="73608" y2="19970"/>
                        <a14:foregroundMark x1="22025" y1="24528" x2="37596" y2="21049"/>
                        <a14:foregroundMark x1="20921" y1="17841" x2="33469" y2="30015"/>
                        <a14:foregroundMark x1="15931" y1="69385" x2="30782" y2="50075"/>
                        <a14:foregroundMark x1="21785" y1="71064" x2="39779" y2="45667"/>
                        <a14:foregroundMark x1="35293" y1="38831" x2="38340" y2="34273"/>
                        <a14:foregroundMark x1="36132" y1="41409" x2="36996" y2="36852"/>
                        <a14:foregroundMark x1="16195" y1="51004" x2="25672" y2="50525"/>
                        <a14:foregroundMark x1="11084" y1="88696" x2="10701" y2="72594"/>
                        <a14:foregroundMark x1="14347" y1="88096" x2="14419" y2="77721"/>
                        <a14:foregroundMark x1="14419" y1="77721" x2="16051" y2="71064"/>
                        <a14:foregroundMark x1="45753" y1="44918" x2="44098" y2="34543"/>
                        <a14:foregroundMark x1="44098" y1="34543" x2="48560" y2="33673"/>
                        <a14:foregroundMark x1="53407" y1="31994" x2="60677" y2="38621"/>
                        <a14:foregroundMark x1="60677" y1="38621" x2="67898" y2="38681"/>
                        <a14:foregroundMark x1="54631" y1="32144" x2="60605" y2="40120"/>
                        <a14:foregroundMark x1="60605" y1="40120" x2="60964" y2="41259"/>
                        <a14:foregroundMark x1="61204" y1="64828" x2="63148" y2="50705"/>
                        <a14:foregroundMark x1="63148" y1="50705" x2="64803" y2="60720"/>
                        <a14:foregroundMark x1="64803" y1="60720" x2="61924" y2="80060"/>
                        <a14:foregroundMark x1="61924" y1="80060" x2="62308" y2="81559"/>
                        <a14:foregroundMark x1="65091" y1="51004" x2="65331" y2="42489"/>
                        <a14:foregroundMark x1="71545" y1="63298" x2="69602" y2="57241"/>
                        <a14:foregroundMark x1="71065" y1="64228" x2="79822" y2="60270"/>
                        <a14:foregroundMark x1="73488" y1="56012" x2="88412" y2="38981"/>
                        <a14:foregroundMark x1="88412" y1="38981" x2="87860" y2="36702"/>
                        <a14:foregroundMark x1="84573" y1="49025" x2="89515" y2="39400"/>
                        <a14:foregroundMark x1="89515" y1="39400" x2="88580" y2="36252"/>
                        <a14:foregroundMark x1="81166" y1="38081" x2="82006" y2="43538"/>
                        <a14:foregroundMark x1="85413" y1="62249" x2="88100" y2="69865"/>
                        <a14:foregroundMark x1="75072" y1="70615" x2="78719" y2="63148"/>
                        <a14:foregroundMark x1="77759" y1="88246" x2="77423" y2="74093"/>
                        <a14:foregroundMark x1="77423" y1="74093" x2="79463" y2="70765"/>
                        <a14:foregroundMark x1="82869" y1="72144" x2="85293" y2="82129"/>
                        <a14:foregroundMark x1="85293" y1="82129" x2="84069" y2="88876"/>
                        <a14:foregroundMark x1="73488" y1="50705" x2="80302" y2="44768"/>
                        <a14:foregroundMark x1="12644" y1="40060" x2="12644" y2="40060"/>
                        <a14:foregroundMark x1="25192" y1="17841" x2="34669" y2="1661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96503" y="2054453"/>
            <a:ext cx="4150994" cy="332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2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CCCA36-4954-6FA2-18D6-04AA2D3D7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09624"/>
            <a:ext cx="8520600" cy="841800"/>
          </a:xfrm>
        </p:spPr>
        <p:txBody>
          <a:bodyPr/>
          <a:lstStyle/>
          <a:p>
            <a:r>
              <a:rPr lang="ru-RU" dirty="0"/>
              <a:t>Фармакотерапия</a:t>
            </a:r>
          </a:p>
        </p:txBody>
      </p:sp>
      <p:pic>
        <p:nvPicPr>
          <p:cNvPr id="32" name="Рисунок 3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8B269867-E065-4075-444E-FCCB5892B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DB339E3E-90EE-0089-7811-9668A95419A5}"/>
              </a:ext>
            </a:extLst>
          </p:cNvPr>
          <p:cNvSpPr txBox="1"/>
          <p:nvPr/>
        </p:nvSpPr>
        <p:spPr>
          <a:xfrm>
            <a:off x="94342" y="1212679"/>
            <a:ext cx="584176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050" marR="145415" indent="450215" algn="just">
              <a:spcAft>
                <a:spcPts val="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Каждый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больной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бронхиальной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знает,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приступ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удушья,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кашля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можно купировать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помощью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лекарств,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расширяющих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бронхи.</a:t>
            </a:r>
          </a:p>
          <a:p>
            <a:pPr marL="146050" marR="142875" indent="450215" algn="just">
              <a:spcBef>
                <a:spcPts val="5"/>
              </a:spcBef>
              <a:spcAft>
                <a:spcPts val="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 действуют эти препараты? В бронхах находятся так называемые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β2-рецепторы.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Воздействие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рецепторы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приводит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расширению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бронхов, более легкому отхождению мокроты, в результате чего, становится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легче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дышать.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Бронхорасширяющие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препараты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воздействуют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рецепторы, поэтому через несколько минут после их ингаляции наступает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облегчение. Эти лекарства можно назвать препаратами скорой помощи, их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нужно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всегда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носить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собой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и,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появлении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симптомов,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вдыхать.</a:t>
            </a:r>
          </a:p>
        </p:txBody>
      </p:sp>
      <p:pic>
        <p:nvPicPr>
          <p:cNvPr id="4" name="Рисунок 3" descr="Изображение выглядит как пластик, медицинский, здравоохранение, Медицинское оборудование&#10;&#10;Автоматически созданное описание">
            <a:extLst>
              <a:ext uri="{FF2B5EF4-FFF2-40B4-BE49-F238E27FC236}">
                <a16:creationId xmlns:a16="http://schemas.microsoft.com/office/drawing/2014/main" id="{92B05237-210F-B820-DECE-97FBCE4E52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70" r="8053"/>
          <a:stretch/>
        </p:blipFill>
        <p:spPr>
          <a:xfrm>
            <a:off x="5841763" y="1370103"/>
            <a:ext cx="3207895" cy="262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646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374994-3F57-51AB-3F17-18DB14141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609" y="0"/>
            <a:ext cx="6430780" cy="841800"/>
          </a:xfrm>
        </p:spPr>
        <p:txBody>
          <a:bodyPr/>
          <a:lstStyle/>
          <a:p>
            <a:r>
              <a:rPr lang="ru-RU" sz="2800" dirty="0"/>
              <a:t>Препараты для самопомощи при приступе бронхиальной астмы</a:t>
            </a:r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8738C114-37A0-D3F4-3063-36E6016FF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FCF772-4677-C036-33CB-50E81C8127D0}"/>
              </a:ext>
            </a:extLst>
          </p:cNvPr>
          <p:cNvSpPr txBox="1"/>
          <p:nvPr/>
        </p:nvSpPr>
        <p:spPr>
          <a:xfrm>
            <a:off x="239841" y="1172024"/>
            <a:ext cx="864183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spcBef>
                <a:spcPts val="5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Ø"/>
              <a:tabLst>
                <a:tab pos="700405" algn="l"/>
              </a:tabLst>
            </a:pPr>
            <a:r>
              <a:rPr lang="ru-RU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сальбутамол</a:t>
            </a:r>
            <a:r>
              <a:rPr lang="ru-RU" b="1" i="1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b="1" i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1-2</a:t>
            </a:r>
            <a:r>
              <a:rPr lang="ru-RU" b="1" i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вдоха</a:t>
            </a:r>
            <a:r>
              <a:rPr lang="ru-RU" b="1" i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ситуационно;</a:t>
            </a:r>
          </a:p>
          <a:p>
            <a:pPr marL="285750" lvl="0" indent="-285750">
              <a:buSzPts val="1400"/>
              <a:buFont typeface="Wingdings" panose="05000000000000000000" pitchFamily="2" charset="2"/>
              <a:buChar char="Ø"/>
              <a:tabLst>
                <a:tab pos="701040" algn="l"/>
              </a:tabLst>
            </a:pP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фенотерол</a:t>
            </a:r>
            <a:r>
              <a:rPr lang="ru-RU" b="1" i="1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b="1" i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1-2</a:t>
            </a:r>
            <a:r>
              <a:rPr lang="ru-RU" b="1" i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вдоха</a:t>
            </a:r>
            <a:r>
              <a:rPr lang="ru-RU" b="1" i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ситуационно;</a:t>
            </a:r>
          </a:p>
          <a:p>
            <a:pPr marL="285750" lvl="0" indent="-285750">
              <a:buSzPts val="1400"/>
              <a:buFont typeface="Wingdings" panose="05000000000000000000" pitchFamily="2" charset="2"/>
              <a:buChar char="Ø"/>
              <a:tabLst>
                <a:tab pos="701040" algn="l"/>
              </a:tabLst>
            </a:pP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фенотерол/</a:t>
            </a:r>
            <a:r>
              <a:rPr lang="ru-RU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ипратропия</a:t>
            </a:r>
            <a:r>
              <a:rPr lang="ru-RU" b="1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бромид</a:t>
            </a:r>
            <a:r>
              <a:rPr lang="ru-RU" b="1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b="1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1-2</a:t>
            </a:r>
            <a:r>
              <a:rPr lang="ru-RU" b="1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вдоха</a:t>
            </a:r>
            <a:r>
              <a:rPr lang="ru-RU" b="1" i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ситуационно</a:t>
            </a:r>
          </a:p>
          <a:p>
            <a:pPr marL="146050" marR="142875" indent="450215" algn="just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Частое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ингалирование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больше 8 вдохов в сутки, может привести к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побочным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действиям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(учащению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сердцебиения,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тремору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рук,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повышению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давления).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правило,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повышение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частоты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β2-агонистов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является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признаком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обострения бронхиальной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астмы.</a:t>
            </a:r>
          </a:p>
        </p:txBody>
      </p:sp>
      <p:pic>
        <p:nvPicPr>
          <p:cNvPr id="4" name="Рисунок 3" descr="Изображение выглядит как текст, Имущество общего назначения, лосьон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48081DBE-794C-7894-07F7-121AEB47D0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823" b="8780"/>
          <a:stretch/>
        </p:blipFill>
        <p:spPr>
          <a:xfrm>
            <a:off x="4571999" y="2790876"/>
            <a:ext cx="2923082" cy="2291611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крем для кожи, порошок&#10;&#10;Автоматически созданное описание">
            <a:extLst>
              <a:ext uri="{FF2B5EF4-FFF2-40B4-BE49-F238E27FC236}">
                <a16:creationId xmlns:a16="http://schemas.microsoft.com/office/drawing/2014/main" id="{179CED25-D816-E8DA-20C9-C9FDD497A34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022" t="3788" r="22896" b="3825"/>
          <a:stretch/>
        </p:blipFill>
        <p:spPr>
          <a:xfrm>
            <a:off x="2608288" y="2767569"/>
            <a:ext cx="1394085" cy="2338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622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374994-3F57-51AB-3F17-18DB14141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850" y="0"/>
            <a:ext cx="6546300" cy="841800"/>
          </a:xfrm>
        </p:spPr>
        <p:txBody>
          <a:bodyPr/>
          <a:lstStyle/>
          <a:p>
            <a:r>
              <a:rPr lang="ru-RU" sz="2800" dirty="0"/>
              <a:t>Что же делать при обострении? И как его заподозрить?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109898-C6B5-384F-97D0-4C277E01BDFE}"/>
              </a:ext>
            </a:extLst>
          </p:cNvPr>
          <p:cNvSpPr txBox="1"/>
          <p:nvPr/>
        </p:nvSpPr>
        <p:spPr>
          <a:xfrm>
            <a:off x="58415" y="1417588"/>
            <a:ext cx="451358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/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Признаки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обострения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бронхиальной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астмы:</a:t>
            </a:r>
          </a:p>
          <a:p>
            <a:pPr marL="539750" lvl="2" indent="-269875">
              <a:buSzPts val="1400"/>
              <a:buFont typeface="Wingdings" panose="05000000000000000000" pitchFamily="2" charset="2"/>
              <a:buChar char="§"/>
              <a:tabLst>
                <a:tab pos="1061085" algn="l"/>
                <a:tab pos="1061720" algn="l"/>
              </a:tabLst>
            </a:pPr>
            <a:r>
              <a:rPr lang="ru-RU" sz="1600" dirty="0"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З</a:t>
            </a: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атрудненное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дыхание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(затруднен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выдох)</a:t>
            </a:r>
          </a:p>
          <a:p>
            <a:pPr marL="539750" lvl="2" indent="-269875">
              <a:buSzPts val="1400"/>
              <a:buFont typeface="Wingdings" panose="05000000000000000000" pitchFamily="2" charset="2"/>
              <a:buChar char="§"/>
              <a:tabLst>
                <a:tab pos="1061085" algn="l"/>
                <a:tab pos="1061720" algn="l"/>
              </a:tabLst>
            </a:pPr>
            <a:r>
              <a:rPr lang="ru-RU" sz="1600" dirty="0"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О</a:t>
            </a: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щущение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тяжести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в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груди,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дискомфорт;</a:t>
            </a:r>
          </a:p>
          <a:p>
            <a:pPr marL="539750" lvl="2" indent="-269875">
              <a:buSzPts val="1400"/>
              <a:buFont typeface="Wingdings" panose="05000000000000000000" pitchFamily="2" charset="2"/>
              <a:buChar char="§"/>
              <a:tabLst>
                <a:tab pos="1061085" algn="l"/>
                <a:tab pos="1061720" algn="l"/>
              </a:tabLst>
            </a:pPr>
            <a:r>
              <a:rPr lang="ru-RU" sz="1600" dirty="0"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Н</a:t>
            </a: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авязчивый,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сухой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или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кашель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с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трудноотделяемой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мокротой;</a:t>
            </a:r>
          </a:p>
          <a:p>
            <a:pPr marL="539750" lvl="2" indent="-269875">
              <a:buSzPts val="1400"/>
              <a:buFont typeface="Wingdings" panose="05000000000000000000" pitchFamily="2" charset="2"/>
              <a:buChar char="§"/>
              <a:tabLst>
                <a:tab pos="1061085" algn="l"/>
                <a:tab pos="1062355" algn="l"/>
                <a:tab pos="2331720" algn="l"/>
                <a:tab pos="3338830" algn="l"/>
                <a:tab pos="4196715" algn="l"/>
                <a:tab pos="5029200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Использование препаратов быстрого</a:t>
            </a:r>
            <a:r>
              <a:rPr lang="ru-RU" sz="1600" dirty="0"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действия</a:t>
            </a:r>
            <a:r>
              <a:rPr lang="ru-RU" sz="1600" dirty="0"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(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сальбутамол</a:t>
            </a: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,</a:t>
            </a:r>
            <a:r>
              <a:rPr lang="ru-RU" sz="1600" dirty="0"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беротек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беродуал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более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день</a:t>
            </a:r>
          </a:p>
          <a:p>
            <a:pPr marL="539750" lvl="2" indent="-269875">
              <a:spcBef>
                <a:spcPts val="35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  <a:tabLst>
                <a:tab pos="1061720" algn="l"/>
                <a:tab pos="1062355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шумное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дыхание,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слышное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на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расстоянии</a:t>
            </a:r>
          </a:p>
        </p:txBody>
      </p:sp>
      <p:pic>
        <p:nvPicPr>
          <p:cNvPr id="3" name="Рисунок 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43458C5A-F9A5-EBFA-00AD-A6A21AE8F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  <p:pic>
        <p:nvPicPr>
          <p:cNvPr id="6" name="Рисунок 5" descr="Изображение выглядит как одежда, Человеческое лицо, человек, розовый&#10;&#10;Автоматически созданное описание">
            <a:extLst>
              <a:ext uri="{FF2B5EF4-FFF2-40B4-BE49-F238E27FC236}">
                <a16:creationId xmlns:a16="http://schemas.microsoft.com/office/drawing/2014/main" id="{DA89C1F6-108A-B9EA-8C60-9F3CF1B1A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8023" y="1081666"/>
            <a:ext cx="4455977" cy="336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00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p34"/>
          <p:cNvSpPr txBox="1">
            <a:spLocks noGrp="1"/>
          </p:cNvSpPr>
          <p:nvPr>
            <p:ph type="title"/>
          </p:nvPr>
        </p:nvSpPr>
        <p:spPr>
          <a:xfrm>
            <a:off x="713250" y="59721"/>
            <a:ext cx="7717500" cy="6573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dirty="0"/>
              <a:t>Лечение обострения в домашних условиях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881785-57C0-6D92-C669-D70216741353}"/>
              </a:ext>
            </a:extLst>
          </p:cNvPr>
          <p:cNvSpPr txBox="1"/>
          <p:nvPr/>
        </p:nvSpPr>
        <p:spPr>
          <a:xfrm>
            <a:off x="475938" y="1056420"/>
            <a:ext cx="8192124" cy="2333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050" marR="144780" indent="400050">
              <a:spcAft>
                <a:spcPts val="0"/>
              </a:spcAft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период обострения бронхиальной астмы план действий обязательно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должен</a:t>
            </a:r>
            <a:r>
              <a:rPr lang="ru-RU" sz="16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быть</a:t>
            </a:r>
            <a:r>
              <a:rPr lang="ru-RU" sz="16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обсужден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лечащим</a:t>
            </a:r>
            <a:r>
              <a:rPr lang="ru-RU" sz="16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доктором!</a:t>
            </a:r>
          </a:p>
          <a:p>
            <a:pPr marL="342900" marR="143510" lvl="0" indent="-342900"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793750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Отменить</a:t>
            </a:r>
            <a:r>
              <a:rPr lang="ru-RU" sz="1600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временно</a:t>
            </a:r>
            <a:r>
              <a:rPr lang="ru-RU" sz="1600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ИГКС</a:t>
            </a:r>
            <a:r>
              <a:rPr lang="ru-RU" sz="1600" spc="1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серетид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1600" spc="1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тевакомб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1600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беклазон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1600" spc="1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симбикорт</a:t>
            </a:r>
            <a:r>
              <a:rPr lang="ru-RU" sz="1600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т.д.)</a:t>
            </a:r>
          </a:p>
          <a:p>
            <a:pPr marL="342900" marR="143510" lvl="0" indent="-342900"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779145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Начать терапию следующими препаратами через небулайзер, потому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период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обострения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бронхиальной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астмы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самым</a:t>
            </a:r>
            <a:r>
              <a:rPr lang="ru-RU" sz="16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эффективным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средством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доставки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лечебных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препаратов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является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небулайзер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063625" lvl="0" indent="-342900"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250190" algn="l"/>
              </a:tabLst>
            </a:pP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будесонид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пульмикорт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0,5 мг/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небула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 1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небуле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 раза в день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</a:p>
          <a:p>
            <a:pPr marL="342900" lvl="0" indent="-342900">
              <a:buSzPts val="1400"/>
              <a:buFont typeface="Times New Roman" panose="02020603050405020304" pitchFamily="18" charset="0"/>
              <a:buChar char="-"/>
              <a:tabLst>
                <a:tab pos="250190" algn="l"/>
              </a:tabLst>
            </a:pP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беклометазона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дипропионат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УДВ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800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мкг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раза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день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+</a:t>
            </a:r>
          </a:p>
          <a:p>
            <a:pPr marL="342900" lvl="0" indent="-342900">
              <a:spcBef>
                <a:spcPts val="23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250190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фенотерол/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ипратропия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бромид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15 капель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раза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день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течение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5-7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дней.</a:t>
            </a:r>
          </a:p>
        </p:txBody>
      </p:sp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1080BA8-7DD9-8975-194D-163B4C83B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8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Небулайзер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A5EA2F-4B2E-D712-DAB4-5EFC003CB7BB}"/>
              </a:ext>
            </a:extLst>
          </p:cNvPr>
          <p:cNvSpPr txBox="1"/>
          <p:nvPr/>
        </p:nvSpPr>
        <p:spPr>
          <a:xfrm>
            <a:off x="65855" y="1833086"/>
            <a:ext cx="603118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7320" marR="45085" indent="449580" algn="just"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период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обострения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бронхиальной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астмы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самым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эффективным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средством доставки лечебных препаратов является небулайзер. Небулайзер -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устройство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ингаляции,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использующее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сверхмалое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дисперсное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распыление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лекарственного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вещества</a:t>
            </a:r>
          </a:p>
        </p:txBody>
      </p:sp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6C915CD-9296-ACE2-76FC-8BE1BD220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  <p:pic>
        <p:nvPicPr>
          <p:cNvPr id="5" name="Рисунок 4" descr="Изображение выглядит как Бытовая техника, проектор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95C99E34-1D5E-749E-F846-682F7E1A0D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81" t="1863" r="3831" b="6248"/>
          <a:stretch/>
        </p:blipFill>
        <p:spPr>
          <a:xfrm>
            <a:off x="6183443" y="1101068"/>
            <a:ext cx="2960557" cy="294136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25"/>
          <p:cNvSpPr txBox="1">
            <a:spLocks noGrp="1"/>
          </p:cNvSpPr>
          <p:nvPr>
            <p:ph type="title"/>
          </p:nvPr>
        </p:nvSpPr>
        <p:spPr>
          <a:xfrm>
            <a:off x="681650" y="71571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3200" dirty="0"/>
              <a:t>Типы небулайзеров</a:t>
            </a:r>
            <a:endParaRPr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F3AFE3-DF3A-D098-AF0A-47C69F379717}"/>
              </a:ext>
            </a:extLst>
          </p:cNvPr>
          <p:cNvSpPr txBox="1"/>
          <p:nvPr/>
        </p:nvSpPr>
        <p:spPr>
          <a:xfrm>
            <a:off x="0" y="919231"/>
            <a:ext cx="8956623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46355" lvl="0" indent="-342900" algn="just"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48385" algn="l"/>
              </a:tabLs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Ультразвуковые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(приборы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могут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применяться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различном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положении тела, удобны в использовании, не создают сильного шума, могут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применяться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выполнения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ингаляций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детям,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взрослым,</a:t>
            </a:r>
            <a:r>
              <a:rPr lang="ru-RU" sz="18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ультразвук способен разрушать многие лекарственные вещества и делать их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неэффективными).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Нельзя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использовать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ультразвуковых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небулайзерах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антибиотики,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муколитические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гормональные средства.</a:t>
            </a:r>
          </a:p>
          <a:p>
            <a:pPr marL="342900" marR="48260" lvl="0" indent="-342900" algn="just"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47115" algn="l"/>
              </a:tabLs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Компрессорные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(высокая надежность, средняя цена, применение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широкого спектра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лекарственных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препаратов,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большие вес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размеры,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высокий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уровень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шума).</a:t>
            </a:r>
          </a:p>
          <a:p>
            <a:pPr marL="342900" marR="46990" lvl="0" indent="-342900" algn="just">
              <a:buSzPts val="1400"/>
              <a:buFont typeface="Times New Roman" panose="02020603050405020304" pitchFamily="18" charset="0"/>
              <a:buAutoNum type="arabicPeriod"/>
              <a:tabLst>
                <a:tab pos="1047115" algn="l"/>
              </a:tabLs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Меш-небулайзеры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(мембранные)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(компактные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размеры,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распыления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любых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лечебных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растворов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ограничений,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бесшумность,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подходят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ингаляций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любом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положении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тела,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высокая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стоимость).</a:t>
            </a:r>
          </a:p>
        </p:txBody>
      </p:sp>
      <p:pic>
        <p:nvPicPr>
          <p:cNvPr id="6" name="Рисунок 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3674A84-0B8B-3F02-2888-A46865B9D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Человеческое лицо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CAAE61C2-1E7F-EF99-FC58-673C4C535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1185"/>
            <a:ext cx="9144000" cy="5174685"/>
          </a:xfrm>
          <a:prstGeom prst="rect">
            <a:avLst/>
          </a:prstGeom>
        </p:spPr>
      </p:pic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4B7747FF-E1B3-F2F4-F2D0-A81523F59A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4489554"/>
            <a:ext cx="868043" cy="58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628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27"/>
          <p:cNvSpPr txBox="1">
            <a:spLocks noGrp="1"/>
          </p:cNvSpPr>
          <p:nvPr>
            <p:ph type="title"/>
          </p:nvPr>
        </p:nvSpPr>
        <p:spPr>
          <a:xfrm>
            <a:off x="745850" y="0"/>
            <a:ext cx="7717500" cy="10464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Какие препараты могут быть назначены через небулайзер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694F1B-E488-2058-18C0-D76FE62B8DFD}"/>
              </a:ext>
            </a:extLst>
          </p:cNvPr>
          <p:cNvSpPr txBox="1"/>
          <p:nvPr/>
        </p:nvSpPr>
        <p:spPr>
          <a:xfrm>
            <a:off x="239842" y="1046496"/>
            <a:ext cx="815830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143510" lvl="0" indent="-342900" algn="just">
              <a:spcAft>
                <a:spcPts val="0"/>
              </a:spcAft>
              <a:buSzPts val="1400"/>
              <a:buFont typeface="+mj-lt"/>
              <a:buAutoNum type="arabicPeriod"/>
              <a:tabLst>
                <a:tab pos="1055370" algn="l"/>
              </a:tabLst>
            </a:pPr>
            <a:r>
              <a:rPr lang="ru-RU" sz="1600" dirty="0" err="1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Бронхолитики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для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небулайзеров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(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вентолин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небулах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саламолстеринеб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сальгим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беротек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беродуал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атровент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растворе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для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небулайзеров);</a:t>
            </a:r>
          </a:p>
          <a:p>
            <a:pPr marL="342900" marR="144145" lvl="0" indent="-342900" algn="just">
              <a:spcAft>
                <a:spcPts val="0"/>
              </a:spcAft>
              <a:buSzPts val="1400"/>
              <a:buFont typeface="+mj-lt"/>
              <a:buAutoNum type="arabicPeriod"/>
              <a:tabLst>
                <a:tab pos="1055370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Ингаляционные кортикостероиды для небулайзеров (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Пульмикорт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для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небулайзеров);</a:t>
            </a:r>
          </a:p>
          <a:p>
            <a:pPr marL="342900" marR="143510" lvl="0" indent="-342900" algn="just">
              <a:spcAft>
                <a:spcPts val="0"/>
              </a:spcAft>
              <a:buSzPts val="1400"/>
              <a:buFont typeface="+mj-lt"/>
              <a:buAutoNum type="arabicPeriod"/>
              <a:tabLst>
                <a:tab pos="1055370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Муколитики для небулайзеров (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лазолван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для небулайзеров или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амбробене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,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амброгексал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,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флуимуцил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ампулах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для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ингаляций);</a:t>
            </a:r>
          </a:p>
          <a:p>
            <a:pPr marL="342900" lvl="0" indent="-342900">
              <a:buSzPts val="1400"/>
              <a:buFont typeface="+mj-lt"/>
              <a:buAutoNum type="arabicPeriod"/>
              <a:tabLst>
                <a:tab pos="1054735" algn="l"/>
                <a:tab pos="1055370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Комбинированный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препарат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Флуимуцил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-антибиотик</a:t>
            </a:r>
            <a:r>
              <a:rPr lang="ru-RU" sz="16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ИТ;</a:t>
            </a:r>
          </a:p>
          <a:p>
            <a:pPr marL="342900" lvl="0" indent="-342900">
              <a:buSzPts val="1400"/>
              <a:buFont typeface="+mj-lt"/>
              <a:buAutoNum type="arabicPeriod"/>
              <a:tabLst>
                <a:tab pos="1054735" algn="l"/>
                <a:tab pos="1055370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Антибиотики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антисептики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(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диоксидин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);</a:t>
            </a:r>
          </a:p>
          <a:p>
            <a:pPr marL="342900" lvl="0" indent="-342900">
              <a:buSzPts val="1400"/>
              <a:buFont typeface="+mj-lt"/>
              <a:buAutoNum type="arabicPeriod"/>
              <a:tabLst>
                <a:tab pos="1054735" algn="l"/>
                <a:tab pos="1055370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Физиологический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раствор;</a:t>
            </a:r>
          </a:p>
          <a:p>
            <a:pPr marL="342900" marR="144145" lvl="0" indent="-342900">
              <a:spcAft>
                <a:spcPts val="0"/>
              </a:spcAft>
              <a:buSzPts val="1400"/>
              <a:buFont typeface="+mj-lt"/>
              <a:buAutoNum type="arabicPeriod"/>
              <a:tabLst>
                <a:tab pos="1054735" algn="l"/>
                <a:tab pos="1055370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Гипертонический</a:t>
            </a:r>
            <a:r>
              <a:rPr lang="ru-RU" sz="1600" spc="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раствор</a:t>
            </a:r>
            <a:r>
              <a:rPr lang="ru-RU" sz="1600" spc="7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хлорида</a:t>
            </a:r>
            <a:r>
              <a:rPr lang="ru-RU" sz="1600" spc="6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натрия</a:t>
            </a:r>
            <a:r>
              <a:rPr lang="ru-RU" sz="1600" spc="6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(только</a:t>
            </a:r>
            <a:r>
              <a:rPr lang="ru-RU" sz="1600" spc="7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для</a:t>
            </a:r>
            <a:r>
              <a:rPr lang="ru-RU" sz="1600" spc="6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получения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индуцированной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мокроты)</a:t>
            </a:r>
          </a:p>
        </p:txBody>
      </p:sp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341E1CED-E955-4BF7-0FDA-558883765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Раствор, Растворитель, Отпускаемый по рецепту препарат&#10;&#10;Автоматически созданное описание">
            <a:extLst>
              <a:ext uri="{FF2B5EF4-FFF2-40B4-BE49-F238E27FC236}">
                <a16:creationId xmlns:a16="http://schemas.microsoft.com/office/drawing/2014/main" id="{B9B40520-E107-F517-56A8-16250A339E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4564" y="3372056"/>
            <a:ext cx="2554872" cy="17714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32"/>
          <p:cNvSpPr txBox="1">
            <a:spLocks noGrp="1"/>
          </p:cNvSpPr>
          <p:nvPr>
            <p:ph type="title"/>
          </p:nvPr>
        </p:nvSpPr>
        <p:spPr>
          <a:xfrm>
            <a:off x="713250" y="70271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47320">
              <a:spcBef>
                <a:spcPts val="10"/>
              </a:spcBef>
            </a:pPr>
            <a:r>
              <a:rPr lang="ru-RU" dirty="0"/>
              <a:t>В небулайзере нельзя использовать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03BE10-0785-A860-ACC9-C1D98DFB5291}"/>
              </a:ext>
            </a:extLst>
          </p:cNvPr>
          <p:cNvSpPr txBox="1"/>
          <p:nvPr/>
        </p:nvSpPr>
        <p:spPr>
          <a:xfrm>
            <a:off x="142408" y="1675543"/>
            <a:ext cx="634833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3388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Все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растворы,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содержащие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эфирные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масла.</a:t>
            </a:r>
          </a:p>
          <a:p>
            <a:pPr marL="433388" marR="144780" lvl="0" indent="-342900" algn="just">
              <a:spcAft>
                <a:spcPts val="0"/>
              </a:spcAft>
              <a:buSzPts val="1400"/>
              <a:buFont typeface="+mj-lt"/>
              <a:buAutoNum type="arabicPeriod"/>
              <a:tabLst>
                <a:tab pos="1054100" algn="l"/>
                <a:tab pos="105473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Суспензии</a:t>
            </a:r>
            <a:r>
              <a:rPr lang="ru-RU" sz="1800" spc="2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800" spc="2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растворы</a:t>
            </a:r>
            <a:r>
              <a:rPr lang="ru-RU" sz="1800" spc="2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содержащие</a:t>
            </a:r>
            <a:r>
              <a:rPr lang="ru-RU" sz="1800" spc="2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взвешанные</a:t>
            </a:r>
            <a:r>
              <a:rPr lang="ru-RU" sz="1800" spc="2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частицы,</a:t>
            </a:r>
            <a:r>
              <a:rPr lang="ru-RU" sz="1800" spc="2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</a:t>
            </a:r>
            <a:r>
              <a:rPr lang="ru-RU" sz="1800" spc="2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том</a:t>
            </a:r>
            <a:r>
              <a:rPr lang="ru-RU" sz="1800" spc="-3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числе</a:t>
            </a:r>
            <a:r>
              <a:rPr lang="ru-RU" sz="1800" spc="-10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настои,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настойки трав.</a:t>
            </a:r>
          </a:p>
          <a:p>
            <a:pPr marL="433388" lvl="0" indent="-342900" algn="just">
              <a:buSzPts val="1400"/>
              <a:buFont typeface="+mj-lt"/>
              <a:buAutoNum type="arabicPeriod"/>
              <a:tabLst>
                <a:tab pos="1054100" algn="l"/>
                <a:tab pos="1054735" algn="l"/>
                <a:tab pos="2141220" algn="l"/>
                <a:tab pos="3180080" algn="l"/>
                <a:tab pos="4255135" algn="l"/>
                <a:tab pos="485457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Эуфиллин, димедрол, системные</a:t>
            </a:r>
            <a:r>
              <a:rPr lang="ru-RU" sz="1800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ГКС</a:t>
            </a:r>
            <a:r>
              <a:rPr lang="ru-RU" sz="1800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(гидрокортизон,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преднизолон).</a:t>
            </a:r>
          </a:p>
        </p:txBody>
      </p:sp>
      <p:pic>
        <p:nvPicPr>
          <p:cNvPr id="7" name="Рисунок 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935652F-68D2-3AF7-86F3-D72897998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коробка, Упаковка и маркировка, Имущество общего назначения&#10;&#10;Автоматически созданное описание">
            <a:extLst>
              <a:ext uri="{FF2B5EF4-FFF2-40B4-BE49-F238E27FC236}">
                <a16:creationId xmlns:a16="http://schemas.microsoft.com/office/drawing/2014/main" id="{7C5171B2-FA27-C8BA-416B-C4D537A49D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0663" y="1044341"/>
            <a:ext cx="2390929" cy="273973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32"/>
          <p:cNvSpPr txBox="1">
            <a:spLocks noGrp="1"/>
          </p:cNvSpPr>
          <p:nvPr>
            <p:ph type="title"/>
          </p:nvPr>
        </p:nvSpPr>
        <p:spPr>
          <a:xfrm>
            <a:off x="713250" y="70271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47320">
              <a:spcBef>
                <a:spcPts val="265"/>
              </a:spcBef>
            </a:pPr>
            <a:r>
              <a:rPr lang="ru-RU" dirty="0"/>
              <a:t>Советы слушателям по профилактике развития обострений БА.</a:t>
            </a:r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51EFE1C-923B-5D43-1C0C-03D852C9A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D378C2-C674-7967-707E-C9F87334B14E}"/>
              </a:ext>
            </a:extLst>
          </p:cNvPr>
          <p:cNvSpPr txBox="1"/>
          <p:nvPr/>
        </p:nvSpPr>
        <p:spPr>
          <a:xfrm>
            <a:off x="498423" y="1507130"/>
            <a:ext cx="814715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marR="144145" algn="just">
              <a:spcBef>
                <a:spcPts val="105"/>
              </a:spcBef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Всем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пациентам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рекомендуется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осуществлять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контроль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над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факторами</a:t>
            </a:r>
            <a:r>
              <a:rPr lang="ru-RU" sz="18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окружающей</a:t>
            </a:r>
            <a:r>
              <a:rPr lang="ru-RU" sz="18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среды,</a:t>
            </a:r>
            <a:r>
              <a:rPr lang="ru-RU" sz="18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выступающими в</a:t>
            </a:r>
            <a:r>
              <a:rPr lang="ru-RU" sz="18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роли</a:t>
            </a:r>
            <a:r>
              <a:rPr lang="ru-RU" sz="18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триггеров</a:t>
            </a:r>
            <a:r>
              <a:rPr lang="ru-RU" sz="18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90488" marR="142875" algn="just"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целью предотвращения развития БА, симптомов БА или обострения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всем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пациентам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рекомендуется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отказ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курения,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выполнение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рекомендаций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врача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устранению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причинных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аллергенов,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1800" b="1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также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снижение</a:t>
            </a:r>
            <a:r>
              <a:rPr lang="ru-RU" sz="18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массы тела</a:t>
            </a:r>
            <a:r>
              <a:rPr lang="ru-RU" sz="18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z="18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ожирении.</a:t>
            </a:r>
          </a:p>
        </p:txBody>
      </p:sp>
    </p:spTree>
    <p:extLst>
      <p:ext uri="{BB962C8B-B14F-4D97-AF65-F5344CB8AC3E}">
        <p14:creationId xmlns:p14="http://schemas.microsoft.com/office/powerpoint/2010/main" val="3827866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823241-BA93-10A6-9F8E-C17353214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443" y="0"/>
            <a:ext cx="6385201" cy="934070"/>
          </a:xfrm>
        </p:spPr>
        <p:txBody>
          <a:bodyPr/>
          <a:lstStyle/>
          <a:p>
            <a:pPr marL="597535"/>
            <a:r>
              <a:rPr lang="ru-RU" dirty="0"/>
              <a:t>Советы слушателям по профилактике развития обострений БА.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EAA6C5-B7C1-1CF9-FC58-1D073EF51C63}"/>
              </a:ext>
            </a:extLst>
          </p:cNvPr>
          <p:cNvSpPr txBox="1"/>
          <p:nvPr/>
        </p:nvSpPr>
        <p:spPr>
          <a:xfrm>
            <a:off x="171778" y="1171855"/>
            <a:ext cx="8334530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685" marR="142875" indent="449580" algn="just">
              <a:spcAft>
                <a:spcPts val="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Респираторные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вирусные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инфекции,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частности,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грипп,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приводить к острым тяжелым обострениям БА. Кроме этого, пациенты с БА,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пожилые,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имеют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высокий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пневмококковых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заболеваний.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Всем пациентам с БА средней и тяжелой степенью тяжести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рекомендовано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проводить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противогриппозную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вакцинацию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каждый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год.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Вакцинацию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проводят ежегодно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осенний период.</a:t>
            </a:r>
          </a:p>
          <a:p>
            <a:pPr marL="146685" marR="142875" indent="449580" algn="just"/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Вакцинация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против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пневмококковой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инфекции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(ПИ)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проводится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круглогодично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схемам,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возможно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совмещение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вакцинацией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против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гриппа.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Пациентам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сопутствующим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хроническим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бронхитом,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эмфиземой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легких,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частых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рецидивах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респираторной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инфекции,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длительным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приемом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СГКС,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рекомендуется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проведение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вакцинации против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пневмококковой инфекции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Однако пациенты должны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быть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предупреждены,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вакцинация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уменьшает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частоту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тяжесть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обострений БА. Вакцинацию больных БА против ПИ и гриппа проводят 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период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ремиссии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основного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заболевания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фоне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базисной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терапии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БА.</a:t>
            </a:r>
          </a:p>
        </p:txBody>
      </p:sp>
      <p:pic>
        <p:nvPicPr>
          <p:cNvPr id="9" name="Рисунок 8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6C82EEE8-31B6-6646-0AF6-597206342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0913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38"/>
          <p:cNvSpPr txBox="1">
            <a:spLocks noGrp="1"/>
          </p:cNvSpPr>
          <p:nvPr>
            <p:ph type="title"/>
          </p:nvPr>
        </p:nvSpPr>
        <p:spPr>
          <a:xfrm>
            <a:off x="0" y="1590556"/>
            <a:ext cx="7717500" cy="16548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" lvl="0" indent="0" algn="ct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8000" dirty="0"/>
              <a:t>Спасибо!</a:t>
            </a:r>
            <a:endParaRPr sz="8000" dirty="0"/>
          </a:p>
        </p:txBody>
      </p:sp>
      <p:grpSp>
        <p:nvGrpSpPr>
          <p:cNvPr id="1340" name="Google Shape;1340;p38"/>
          <p:cNvGrpSpPr/>
          <p:nvPr/>
        </p:nvGrpSpPr>
        <p:grpSpPr>
          <a:xfrm>
            <a:off x="5895839" y="1134782"/>
            <a:ext cx="3028428" cy="2873936"/>
            <a:chOff x="3040213" y="1351688"/>
            <a:chExt cx="3028428" cy="2873936"/>
          </a:xfrm>
        </p:grpSpPr>
        <p:sp>
          <p:nvSpPr>
            <p:cNvPr id="1341" name="Google Shape;1341;p38"/>
            <p:cNvSpPr/>
            <p:nvPr/>
          </p:nvSpPr>
          <p:spPr>
            <a:xfrm>
              <a:off x="3040213" y="1765465"/>
              <a:ext cx="1382785" cy="2460159"/>
            </a:xfrm>
            <a:custGeom>
              <a:avLst/>
              <a:gdLst/>
              <a:ahLst/>
              <a:cxnLst/>
              <a:rect l="l" t="t" r="r" b="b"/>
              <a:pathLst>
                <a:path w="30054" h="53473" extrusionOk="0">
                  <a:moveTo>
                    <a:pt x="7948" y="15860"/>
                  </a:moveTo>
                  <a:cubicBezTo>
                    <a:pt x="7948" y="15860"/>
                    <a:pt x="12761" y="7305"/>
                    <a:pt x="17488" y="3647"/>
                  </a:cubicBezTo>
                  <a:cubicBezTo>
                    <a:pt x="22215" y="1"/>
                    <a:pt x="26311" y="1252"/>
                    <a:pt x="28182" y="13903"/>
                  </a:cubicBezTo>
                  <a:cubicBezTo>
                    <a:pt x="30054" y="26554"/>
                    <a:pt x="28000" y="39935"/>
                    <a:pt x="24889" y="44030"/>
                  </a:cubicBezTo>
                  <a:cubicBezTo>
                    <a:pt x="21766" y="48126"/>
                    <a:pt x="14195" y="47591"/>
                    <a:pt x="11521" y="49912"/>
                  </a:cubicBezTo>
                  <a:cubicBezTo>
                    <a:pt x="8847" y="52233"/>
                    <a:pt x="3585" y="53473"/>
                    <a:pt x="1799" y="50350"/>
                  </a:cubicBezTo>
                  <a:cubicBezTo>
                    <a:pt x="0" y="47238"/>
                    <a:pt x="1094" y="27357"/>
                    <a:pt x="7948" y="158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38"/>
            <p:cNvSpPr/>
            <p:nvPr/>
          </p:nvSpPr>
          <p:spPr>
            <a:xfrm>
              <a:off x="4685810" y="1765465"/>
              <a:ext cx="1382831" cy="2460159"/>
            </a:xfrm>
            <a:custGeom>
              <a:avLst/>
              <a:gdLst/>
              <a:ahLst/>
              <a:cxnLst/>
              <a:rect l="l" t="t" r="r" b="b"/>
              <a:pathLst>
                <a:path w="30055" h="53473" extrusionOk="0">
                  <a:moveTo>
                    <a:pt x="22107" y="15860"/>
                  </a:moveTo>
                  <a:cubicBezTo>
                    <a:pt x="22107" y="15860"/>
                    <a:pt x="17294" y="7305"/>
                    <a:pt x="12567" y="3647"/>
                  </a:cubicBezTo>
                  <a:cubicBezTo>
                    <a:pt x="7851" y="1"/>
                    <a:pt x="3744" y="1252"/>
                    <a:pt x="1872" y="13903"/>
                  </a:cubicBezTo>
                  <a:cubicBezTo>
                    <a:pt x="1" y="26554"/>
                    <a:pt x="2054" y="39923"/>
                    <a:pt x="5178" y="44030"/>
                  </a:cubicBezTo>
                  <a:cubicBezTo>
                    <a:pt x="8289" y="48126"/>
                    <a:pt x="15872" y="47591"/>
                    <a:pt x="18546" y="49912"/>
                  </a:cubicBezTo>
                  <a:cubicBezTo>
                    <a:pt x="21219" y="52221"/>
                    <a:pt x="26469" y="53473"/>
                    <a:pt x="28268" y="50350"/>
                  </a:cubicBezTo>
                  <a:cubicBezTo>
                    <a:pt x="30054" y="47238"/>
                    <a:pt x="28973" y="27357"/>
                    <a:pt x="22107" y="158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38"/>
            <p:cNvSpPr/>
            <p:nvPr/>
          </p:nvSpPr>
          <p:spPr>
            <a:xfrm>
              <a:off x="3485281" y="1351688"/>
              <a:ext cx="2138223" cy="1955273"/>
            </a:xfrm>
            <a:custGeom>
              <a:avLst/>
              <a:gdLst/>
              <a:ahLst/>
              <a:cxnLst/>
              <a:rect l="l" t="t" r="r" b="b"/>
              <a:pathLst>
                <a:path w="46473" h="42499" extrusionOk="0">
                  <a:moveTo>
                    <a:pt x="21098" y="1"/>
                  </a:moveTo>
                  <a:lnTo>
                    <a:pt x="21098" y="13454"/>
                  </a:lnTo>
                  <a:cubicBezTo>
                    <a:pt x="21098" y="16844"/>
                    <a:pt x="19068" y="18412"/>
                    <a:pt x="16419" y="20223"/>
                  </a:cubicBezTo>
                  <a:cubicBezTo>
                    <a:pt x="15714" y="19664"/>
                    <a:pt x="14949" y="19202"/>
                    <a:pt x="14122" y="18850"/>
                  </a:cubicBezTo>
                  <a:cubicBezTo>
                    <a:pt x="13502" y="18291"/>
                    <a:pt x="12968" y="17646"/>
                    <a:pt x="12542" y="16942"/>
                  </a:cubicBezTo>
                  <a:lnTo>
                    <a:pt x="12542" y="16942"/>
                  </a:lnTo>
                  <a:cubicBezTo>
                    <a:pt x="12737" y="17525"/>
                    <a:pt x="13016" y="18072"/>
                    <a:pt x="13369" y="18570"/>
                  </a:cubicBezTo>
                  <a:cubicBezTo>
                    <a:pt x="12673" y="18341"/>
                    <a:pt x="11943" y="18225"/>
                    <a:pt x="11209" y="18225"/>
                  </a:cubicBezTo>
                  <a:cubicBezTo>
                    <a:pt x="10892" y="18225"/>
                    <a:pt x="10574" y="18246"/>
                    <a:pt x="10258" y="18291"/>
                  </a:cubicBezTo>
                  <a:cubicBezTo>
                    <a:pt x="10258" y="18291"/>
                    <a:pt x="13344" y="18400"/>
                    <a:pt x="15763" y="20673"/>
                  </a:cubicBezTo>
                  <a:cubicBezTo>
                    <a:pt x="15325" y="20976"/>
                    <a:pt x="14888" y="21280"/>
                    <a:pt x="14426" y="21608"/>
                  </a:cubicBezTo>
                  <a:cubicBezTo>
                    <a:pt x="13099" y="21239"/>
                    <a:pt x="11724" y="21054"/>
                    <a:pt x="10344" y="21054"/>
                  </a:cubicBezTo>
                  <a:cubicBezTo>
                    <a:pt x="10182" y="21054"/>
                    <a:pt x="10019" y="21056"/>
                    <a:pt x="9857" y="21061"/>
                  </a:cubicBezTo>
                  <a:cubicBezTo>
                    <a:pt x="8799" y="20369"/>
                    <a:pt x="7924" y="19421"/>
                    <a:pt x="7317" y="18327"/>
                  </a:cubicBezTo>
                  <a:lnTo>
                    <a:pt x="7317" y="18327"/>
                  </a:lnTo>
                  <a:cubicBezTo>
                    <a:pt x="7499" y="19372"/>
                    <a:pt x="8009" y="20357"/>
                    <a:pt x="8763" y="21110"/>
                  </a:cubicBezTo>
                  <a:cubicBezTo>
                    <a:pt x="5700" y="21390"/>
                    <a:pt x="3610" y="22386"/>
                    <a:pt x="3610" y="22386"/>
                  </a:cubicBezTo>
                  <a:cubicBezTo>
                    <a:pt x="5307" y="21964"/>
                    <a:pt x="7046" y="21750"/>
                    <a:pt x="8799" y="21750"/>
                  </a:cubicBezTo>
                  <a:cubicBezTo>
                    <a:pt x="9167" y="21750"/>
                    <a:pt x="9536" y="21759"/>
                    <a:pt x="9905" y="21778"/>
                  </a:cubicBezTo>
                  <a:cubicBezTo>
                    <a:pt x="5117" y="24245"/>
                    <a:pt x="3549" y="26883"/>
                    <a:pt x="3549" y="26883"/>
                  </a:cubicBezTo>
                  <a:cubicBezTo>
                    <a:pt x="4947" y="25546"/>
                    <a:pt x="6490" y="24379"/>
                    <a:pt x="8143" y="23383"/>
                  </a:cubicBezTo>
                  <a:lnTo>
                    <a:pt x="8143" y="23383"/>
                  </a:lnTo>
                  <a:cubicBezTo>
                    <a:pt x="7183" y="25254"/>
                    <a:pt x="7305" y="26567"/>
                    <a:pt x="7305" y="26567"/>
                  </a:cubicBezTo>
                  <a:cubicBezTo>
                    <a:pt x="7827" y="24622"/>
                    <a:pt x="8459" y="23504"/>
                    <a:pt x="8824" y="22982"/>
                  </a:cubicBezTo>
                  <a:cubicBezTo>
                    <a:pt x="9723" y="22471"/>
                    <a:pt x="10464" y="22094"/>
                    <a:pt x="10938" y="21876"/>
                  </a:cubicBezTo>
                  <a:cubicBezTo>
                    <a:pt x="11789" y="21961"/>
                    <a:pt x="12640" y="22107"/>
                    <a:pt x="13478" y="22313"/>
                  </a:cubicBezTo>
                  <a:cubicBezTo>
                    <a:pt x="12068" y="23370"/>
                    <a:pt x="10792" y="24610"/>
                    <a:pt x="9686" y="25995"/>
                  </a:cubicBezTo>
                  <a:cubicBezTo>
                    <a:pt x="9310" y="26469"/>
                    <a:pt x="8969" y="26980"/>
                    <a:pt x="8678" y="27515"/>
                  </a:cubicBezTo>
                  <a:cubicBezTo>
                    <a:pt x="6697" y="29119"/>
                    <a:pt x="3634" y="30990"/>
                    <a:pt x="1" y="31160"/>
                  </a:cubicBezTo>
                  <a:cubicBezTo>
                    <a:pt x="1" y="31160"/>
                    <a:pt x="662" y="31356"/>
                    <a:pt x="1776" y="31356"/>
                  </a:cubicBezTo>
                  <a:cubicBezTo>
                    <a:pt x="2417" y="31356"/>
                    <a:pt x="3208" y="31292"/>
                    <a:pt x="4108" y="31087"/>
                  </a:cubicBezTo>
                  <a:lnTo>
                    <a:pt x="4108" y="31087"/>
                  </a:lnTo>
                  <a:cubicBezTo>
                    <a:pt x="3124" y="32157"/>
                    <a:pt x="2456" y="33494"/>
                    <a:pt x="2200" y="34928"/>
                  </a:cubicBezTo>
                  <a:cubicBezTo>
                    <a:pt x="3112" y="33251"/>
                    <a:pt x="4339" y="31768"/>
                    <a:pt x="5822" y="30565"/>
                  </a:cubicBezTo>
                  <a:cubicBezTo>
                    <a:pt x="6490" y="30298"/>
                    <a:pt x="7134" y="29982"/>
                    <a:pt x="7766" y="29617"/>
                  </a:cubicBezTo>
                  <a:lnTo>
                    <a:pt x="7766" y="29617"/>
                  </a:lnTo>
                  <a:cubicBezTo>
                    <a:pt x="7450" y="30589"/>
                    <a:pt x="7244" y="31598"/>
                    <a:pt x="7147" y="32607"/>
                  </a:cubicBezTo>
                  <a:cubicBezTo>
                    <a:pt x="5992" y="33251"/>
                    <a:pt x="3683" y="34770"/>
                    <a:pt x="2164" y="37334"/>
                  </a:cubicBezTo>
                  <a:cubicBezTo>
                    <a:pt x="2164" y="37334"/>
                    <a:pt x="2930" y="36374"/>
                    <a:pt x="4570" y="35244"/>
                  </a:cubicBezTo>
                  <a:lnTo>
                    <a:pt x="4570" y="35244"/>
                  </a:lnTo>
                  <a:cubicBezTo>
                    <a:pt x="3841" y="36751"/>
                    <a:pt x="3489" y="38403"/>
                    <a:pt x="3561" y="40068"/>
                  </a:cubicBezTo>
                  <a:cubicBezTo>
                    <a:pt x="3841" y="38087"/>
                    <a:pt x="4570" y="36192"/>
                    <a:pt x="5688" y="34539"/>
                  </a:cubicBezTo>
                  <a:cubicBezTo>
                    <a:pt x="6114" y="34296"/>
                    <a:pt x="6563" y="34053"/>
                    <a:pt x="7061" y="33810"/>
                  </a:cubicBezTo>
                  <a:lnTo>
                    <a:pt x="7061" y="33810"/>
                  </a:lnTo>
                  <a:cubicBezTo>
                    <a:pt x="7037" y="34672"/>
                    <a:pt x="7061" y="35547"/>
                    <a:pt x="7147" y="36398"/>
                  </a:cubicBezTo>
                  <a:cubicBezTo>
                    <a:pt x="6344" y="38950"/>
                    <a:pt x="4631" y="41126"/>
                    <a:pt x="2346" y="42499"/>
                  </a:cubicBezTo>
                  <a:cubicBezTo>
                    <a:pt x="4546" y="41527"/>
                    <a:pt x="6308" y="39765"/>
                    <a:pt x="7292" y="37565"/>
                  </a:cubicBezTo>
                  <a:cubicBezTo>
                    <a:pt x="7487" y="38926"/>
                    <a:pt x="7815" y="40263"/>
                    <a:pt x="8252" y="41551"/>
                  </a:cubicBezTo>
                  <a:cubicBezTo>
                    <a:pt x="8058" y="40020"/>
                    <a:pt x="8034" y="38476"/>
                    <a:pt x="8167" y="36945"/>
                  </a:cubicBezTo>
                  <a:lnTo>
                    <a:pt x="8167" y="36945"/>
                  </a:lnTo>
                  <a:cubicBezTo>
                    <a:pt x="9565" y="41053"/>
                    <a:pt x="12117" y="41940"/>
                    <a:pt x="12117" y="41940"/>
                  </a:cubicBezTo>
                  <a:cubicBezTo>
                    <a:pt x="9504" y="39886"/>
                    <a:pt x="8653" y="36909"/>
                    <a:pt x="8386" y="35450"/>
                  </a:cubicBezTo>
                  <a:cubicBezTo>
                    <a:pt x="8726" y="33542"/>
                    <a:pt x="9273" y="32521"/>
                    <a:pt x="9273" y="32521"/>
                  </a:cubicBezTo>
                  <a:cubicBezTo>
                    <a:pt x="9978" y="33749"/>
                    <a:pt x="10853" y="34867"/>
                    <a:pt x="11874" y="35851"/>
                  </a:cubicBezTo>
                  <a:cubicBezTo>
                    <a:pt x="12008" y="36896"/>
                    <a:pt x="11789" y="37954"/>
                    <a:pt x="11230" y="38853"/>
                  </a:cubicBezTo>
                  <a:cubicBezTo>
                    <a:pt x="11230" y="38853"/>
                    <a:pt x="12275" y="38233"/>
                    <a:pt x="12409" y="36350"/>
                  </a:cubicBezTo>
                  <a:cubicBezTo>
                    <a:pt x="12749" y="36653"/>
                    <a:pt x="13089" y="36921"/>
                    <a:pt x="13417" y="37176"/>
                  </a:cubicBezTo>
                  <a:cubicBezTo>
                    <a:pt x="13867" y="38027"/>
                    <a:pt x="14584" y="39740"/>
                    <a:pt x="14888" y="42353"/>
                  </a:cubicBezTo>
                  <a:cubicBezTo>
                    <a:pt x="14888" y="42353"/>
                    <a:pt x="15459" y="40640"/>
                    <a:pt x="14256" y="37759"/>
                  </a:cubicBezTo>
                  <a:lnTo>
                    <a:pt x="14256" y="37759"/>
                  </a:lnTo>
                  <a:cubicBezTo>
                    <a:pt x="15070" y="38318"/>
                    <a:pt x="15957" y="38792"/>
                    <a:pt x="16881" y="39157"/>
                  </a:cubicBezTo>
                  <a:cubicBezTo>
                    <a:pt x="11777" y="35061"/>
                    <a:pt x="10513" y="29726"/>
                    <a:pt x="10513" y="29726"/>
                  </a:cubicBezTo>
                  <a:cubicBezTo>
                    <a:pt x="14681" y="22957"/>
                    <a:pt x="23237" y="22362"/>
                    <a:pt x="23237" y="22362"/>
                  </a:cubicBezTo>
                  <a:cubicBezTo>
                    <a:pt x="23237" y="22362"/>
                    <a:pt x="31792" y="22957"/>
                    <a:pt x="35949" y="29726"/>
                  </a:cubicBezTo>
                  <a:cubicBezTo>
                    <a:pt x="35949" y="29726"/>
                    <a:pt x="34685" y="35061"/>
                    <a:pt x="29593" y="39157"/>
                  </a:cubicBezTo>
                  <a:cubicBezTo>
                    <a:pt x="30516" y="38792"/>
                    <a:pt x="31391" y="38318"/>
                    <a:pt x="32218" y="37759"/>
                  </a:cubicBezTo>
                  <a:lnTo>
                    <a:pt x="32218" y="37759"/>
                  </a:lnTo>
                  <a:cubicBezTo>
                    <a:pt x="31015" y="40640"/>
                    <a:pt x="31586" y="42353"/>
                    <a:pt x="31586" y="42353"/>
                  </a:cubicBezTo>
                  <a:cubicBezTo>
                    <a:pt x="31890" y="39740"/>
                    <a:pt x="32594" y="38027"/>
                    <a:pt x="33044" y="37176"/>
                  </a:cubicBezTo>
                  <a:cubicBezTo>
                    <a:pt x="33372" y="36921"/>
                    <a:pt x="33712" y="36653"/>
                    <a:pt x="34053" y="36350"/>
                  </a:cubicBezTo>
                  <a:cubicBezTo>
                    <a:pt x="34199" y="38233"/>
                    <a:pt x="35232" y="38853"/>
                    <a:pt x="35232" y="38853"/>
                  </a:cubicBezTo>
                  <a:cubicBezTo>
                    <a:pt x="34685" y="37954"/>
                    <a:pt x="34454" y="36896"/>
                    <a:pt x="34600" y="35851"/>
                  </a:cubicBezTo>
                  <a:cubicBezTo>
                    <a:pt x="35620" y="34867"/>
                    <a:pt x="36495" y="33749"/>
                    <a:pt x="37200" y="32521"/>
                  </a:cubicBezTo>
                  <a:cubicBezTo>
                    <a:pt x="37200" y="32521"/>
                    <a:pt x="37747" y="33542"/>
                    <a:pt x="38087" y="35450"/>
                  </a:cubicBezTo>
                  <a:cubicBezTo>
                    <a:pt x="37820" y="36909"/>
                    <a:pt x="36969" y="39886"/>
                    <a:pt x="34357" y="41940"/>
                  </a:cubicBezTo>
                  <a:cubicBezTo>
                    <a:pt x="34357" y="41940"/>
                    <a:pt x="36909" y="41053"/>
                    <a:pt x="38306" y="36945"/>
                  </a:cubicBezTo>
                  <a:lnTo>
                    <a:pt x="38306" y="36945"/>
                  </a:lnTo>
                  <a:cubicBezTo>
                    <a:pt x="38440" y="38476"/>
                    <a:pt x="38416" y="40020"/>
                    <a:pt x="38221" y="41551"/>
                  </a:cubicBezTo>
                  <a:cubicBezTo>
                    <a:pt x="38659" y="40263"/>
                    <a:pt x="38987" y="38926"/>
                    <a:pt x="39181" y="37565"/>
                  </a:cubicBezTo>
                  <a:cubicBezTo>
                    <a:pt x="40166" y="39765"/>
                    <a:pt x="41928" y="41527"/>
                    <a:pt x="44127" y="42499"/>
                  </a:cubicBezTo>
                  <a:cubicBezTo>
                    <a:pt x="41843" y="41126"/>
                    <a:pt x="40129" y="38950"/>
                    <a:pt x="39327" y="36398"/>
                  </a:cubicBezTo>
                  <a:cubicBezTo>
                    <a:pt x="39412" y="35547"/>
                    <a:pt x="39436" y="34672"/>
                    <a:pt x="39412" y="33810"/>
                  </a:cubicBezTo>
                  <a:lnTo>
                    <a:pt x="39412" y="33810"/>
                  </a:lnTo>
                  <a:cubicBezTo>
                    <a:pt x="39910" y="34053"/>
                    <a:pt x="40372" y="34296"/>
                    <a:pt x="40785" y="34539"/>
                  </a:cubicBezTo>
                  <a:cubicBezTo>
                    <a:pt x="41903" y="36192"/>
                    <a:pt x="42633" y="38087"/>
                    <a:pt x="42912" y="40068"/>
                  </a:cubicBezTo>
                  <a:cubicBezTo>
                    <a:pt x="42985" y="38403"/>
                    <a:pt x="42633" y="36751"/>
                    <a:pt x="41903" y="35244"/>
                  </a:cubicBezTo>
                  <a:lnTo>
                    <a:pt x="41903" y="35244"/>
                  </a:lnTo>
                  <a:cubicBezTo>
                    <a:pt x="43556" y="36374"/>
                    <a:pt x="44310" y="37334"/>
                    <a:pt x="44310" y="37334"/>
                  </a:cubicBezTo>
                  <a:cubicBezTo>
                    <a:pt x="42791" y="34758"/>
                    <a:pt x="40482" y="33251"/>
                    <a:pt x="39327" y="32607"/>
                  </a:cubicBezTo>
                  <a:cubicBezTo>
                    <a:pt x="39230" y="31598"/>
                    <a:pt x="39023" y="30589"/>
                    <a:pt x="38707" y="29617"/>
                  </a:cubicBezTo>
                  <a:lnTo>
                    <a:pt x="38707" y="29617"/>
                  </a:lnTo>
                  <a:cubicBezTo>
                    <a:pt x="39339" y="29982"/>
                    <a:pt x="39983" y="30298"/>
                    <a:pt x="40652" y="30565"/>
                  </a:cubicBezTo>
                  <a:cubicBezTo>
                    <a:pt x="42134" y="31768"/>
                    <a:pt x="43362" y="33251"/>
                    <a:pt x="44273" y="34928"/>
                  </a:cubicBezTo>
                  <a:cubicBezTo>
                    <a:pt x="44018" y="33494"/>
                    <a:pt x="43350" y="32157"/>
                    <a:pt x="42365" y="31087"/>
                  </a:cubicBezTo>
                  <a:lnTo>
                    <a:pt x="42365" y="31087"/>
                  </a:lnTo>
                  <a:cubicBezTo>
                    <a:pt x="43266" y="31292"/>
                    <a:pt x="44056" y="31356"/>
                    <a:pt x="44697" y="31356"/>
                  </a:cubicBezTo>
                  <a:cubicBezTo>
                    <a:pt x="45811" y="31356"/>
                    <a:pt x="46473" y="31160"/>
                    <a:pt x="46473" y="31160"/>
                  </a:cubicBezTo>
                  <a:cubicBezTo>
                    <a:pt x="42839" y="30990"/>
                    <a:pt x="39777" y="29119"/>
                    <a:pt x="37796" y="27515"/>
                  </a:cubicBezTo>
                  <a:cubicBezTo>
                    <a:pt x="37504" y="26980"/>
                    <a:pt x="37164" y="26469"/>
                    <a:pt x="36787" y="25995"/>
                  </a:cubicBezTo>
                  <a:cubicBezTo>
                    <a:pt x="35681" y="24610"/>
                    <a:pt x="34417" y="23370"/>
                    <a:pt x="33008" y="22313"/>
                  </a:cubicBezTo>
                  <a:cubicBezTo>
                    <a:pt x="33846" y="22107"/>
                    <a:pt x="34685" y="21961"/>
                    <a:pt x="35548" y="21863"/>
                  </a:cubicBezTo>
                  <a:cubicBezTo>
                    <a:pt x="36009" y="22094"/>
                    <a:pt x="36763" y="22471"/>
                    <a:pt x="37662" y="22982"/>
                  </a:cubicBezTo>
                  <a:cubicBezTo>
                    <a:pt x="38015" y="23504"/>
                    <a:pt x="38646" y="24622"/>
                    <a:pt x="39181" y="26567"/>
                  </a:cubicBezTo>
                  <a:cubicBezTo>
                    <a:pt x="39181" y="26567"/>
                    <a:pt x="39291" y="25254"/>
                    <a:pt x="38331" y="23383"/>
                  </a:cubicBezTo>
                  <a:lnTo>
                    <a:pt x="38331" y="23383"/>
                  </a:lnTo>
                  <a:cubicBezTo>
                    <a:pt x="39983" y="24379"/>
                    <a:pt x="41527" y="25546"/>
                    <a:pt x="42924" y="26883"/>
                  </a:cubicBezTo>
                  <a:cubicBezTo>
                    <a:pt x="42924" y="26883"/>
                    <a:pt x="41357" y="24245"/>
                    <a:pt x="36581" y="21778"/>
                  </a:cubicBezTo>
                  <a:cubicBezTo>
                    <a:pt x="36948" y="21759"/>
                    <a:pt x="37315" y="21750"/>
                    <a:pt x="37682" y="21750"/>
                  </a:cubicBezTo>
                  <a:cubicBezTo>
                    <a:pt x="39428" y="21750"/>
                    <a:pt x="41168" y="21964"/>
                    <a:pt x="42876" y="22386"/>
                  </a:cubicBezTo>
                  <a:cubicBezTo>
                    <a:pt x="42876" y="22386"/>
                    <a:pt x="40773" y="21390"/>
                    <a:pt x="37723" y="21110"/>
                  </a:cubicBezTo>
                  <a:cubicBezTo>
                    <a:pt x="38476" y="20357"/>
                    <a:pt x="38975" y="19384"/>
                    <a:pt x="39157" y="18327"/>
                  </a:cubicBezTo>
                  <a:lnTo>
                    <a:pt x="39157" y="18327"/>
                  </a:lnTo>
                  <a:cubicBezTo>
                    <a:pt x="38549" y="19421"/>
                    <a:pt x="37674" y="20369"/>
                    <a:pt x="36617" y="21061"/>
                  </a:cubicBezTo>
                  <a:cubicBezTo>
                    <a:pt x="36455" y="21056"/>
                    <a:pt x="36292" y="21054"/>
                    <a:pt x="36130" y="21054"/>
                  </a:cubicBezTo>
                  <a:cubicBezTo>
                    <a:pt x="34752" y="21054"/>
                    <a:pt x="33385" y="21239"/>
                    <a:pt x="32048" y="21608"/>
                  </a:cubicBezTo>
                  <a:cubicBezTo>
                    <a:pt x="31598" y="21280"/>
                    <a:pt x="31148" y="20976"/>
                    <a:pt x="30711" y="20673"/>
                  </a:cubicBezTo>
                  <a:cubicBezTo>
                    <a:pt x="33129" y="18400"/>
                    <a:pt x="36216" y="18291"/>
                    <a:pt x="36216" y="18291"/>
                  </a:cubicBezTo>
                  <a:cubicBezTo>
                    <a:pt x="35900" y="18246"/>
                    <a:pt x="35582" y="18225"/>
                    <a:pt x="35264" y="18225"/>
                  </a:cubicBezTo>
                  <a:cubicBezTo>
                    <a:pt x="34531" y="18225"/>
                    <a:pt x="33800" y="18341"/>
                    <a:pt x="33105" y="18570"/>
                  </a:cubicBezTo>
                  <a:cubicBezTo>
                    <a:pt x="33457" y="18072"/>
                    <a:pt x="33737" y="17525"/>
                    <a:pt x="33931" y="16942"/>
                  </a:cubicBezTo>
                  <a:lnTo>
                    <a:pt x="33931" y="16942"/>
                  </a:lnTo>
                  <a:cubicBezTo>
                    <a:pt x="33506" y="17646"/>
                    <a:pt x="32971" y="18291"/>
                    <a:pt x="32351" y="18850"/>
                  </a:cubicBezTo>
                  <a:cubicBezTo>
                    <a:pt x="31525" y="19202"/>
                    <a:pt x="30759" y="19664"/>
                    <a:pt x="30067" y="20235"/>
                  </a:cubicBezTo>
                  <a:cubicBezTo>
                    <a:pt x="27405" y="18412"/>
                    <a:pt x="25376" y="16844"/>
                    <a:pt x="25376" y="13454"/>
                  </a:cubicBezTo>
                  <a:lnTo>
                    <a:pt x="2537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38"/>
            <p:cNvSpPr/>
            <p:nvPr/>
          </p:nvSpPr>
          <p:spPr>
            <a:xfrm>
              <a:off x="3485281" y="1351688"/>
              <a:ext cx="2138223" cy="1955273"/>
            </a:xfrm>
            <a:custGeom>
              <a:avLst/>
              <a:gdLst/>
              <a:ahLst/>
              <a:cxnLst/>
              <a:rect l="l" t="t" r="r" b="b"/>
              <a:pathLst>
                <a:path w="46473" h="42499" extrusionOk="0">
                  <a:moveTo>
                    <a:pt x="21098" y="1"/>
                  </a:moveTo>
                  <a:lnTo>
                    <a:pt x="21098" y="13454"/>
                  </a:lnTo>
                  <a:cubicBezTo>
                    <a:pt x="21098" y="16844"/>
                    <a:pt x="19068" y="18412"/>
                    <a:pt x="16419" y="20223"/>
                  </a:cubicBezTo>
                  <a:cubicBezTo>
                    <a:pt x="15714" y="19664"/>
                    <a:pt x="14949" y="19202"/>
                    <a:pt x="14122" y="18850"/>
                  </a:cubicBezTo>
                  <a:cubicBezTo>
                    <a:pt x="13502" y="18291"/>
                    <a:pt x="12968" y="17646"/>
                    <a:pt x="12542" y="16942"/>
                  </a:cubicBezTo>
                  <a:lnTo>
                    <a:pt x="12542" y="16942"/>
                  </a:lnTo>
                  <a:cubicBezTo>
                    <a:pt x="12737" y="17525"/>
                    <a:pt x="13016" y="18072"/>
                    <a:pt x="13369" y="18570"/>
                  </a:cubicBezTo>
                  <a:cubicBezTo>
                    <a:pt x="12673" y="18341"/>
                    <a:pt x="11943" y="18225"/>
                    <a:pt x="11209" y="18225"/>
                  </a:cubicBezTo>
                  <a:cubicBezTo>
                    <a:pt x="10892" y="18225"/>
                    <a:pt x="10574" y="18246"/>
                    <a:pt x="10258" y="18291"/>
                  </a:cubicBezTo>
                  <a:cubicBezTo>
                    <a:pt x="10258" y="18291"/>
                    <a:pt x="13344" y="18400"/>
                    <a:pt x="15763" y="20673"/>
                  </a:cubicBezTo>
                  <a:cubicBezTo>
                    <a:pt x="15325" y="20976"/>
                    <a:pt x="14888" y="21280"/>
                    <a:pt x="14426" y="21608"/>
                  </a:cubicBezTo>
                  <a:cubicBezTo>
                    <a:pt x="13099" y="21239"/>
                    <a:pt x="11724" y="21054"/>
                    <a:pt x="10344" y="21054"/>
                  </a:cubicBezTo>
                  <a:cubicBezTo>
                    <a:pt x="10182" y="21054"/>
                    <a:pt x="10019" y="21056"/>
                    <a:pt x="9857" y="21061"/>
                  </a:cubicBezTo>
                  <a:cubicBezTo>
                    <a:pt x="8799" y="20369"/>
                    <a:pt x="7924" y="19421"/>
                    <a:pt x="7317" y="18327"/>
                  </a:cubicBezTo>
                  <a:lnTo>
                    <a:pt x="7317" y="18327"/>
                  </a:lnTo>
                  <a:cubicBezTo>
                    <a:pt x="7499" y="19372"/>
                    <a:pt x="8009" y="20357"/>
                    <a:pt x="8763" y="21110"/>
                  </a:cubicBezTo>
                  <a:cubicBezTo>
                    <a:pt x="5700" y="21390"/>
                    <a:pt x="3610" y="22386"/>
                    <a:pt x="3610" y="22386"/>
                  </a:cubicBezTo>
                  <a:cubicBezTo>
                    <a:pt x="5307" y="21964"/>
                    <a:pt x="7046" y="21750"/>
                    <a:pt x="8799" y="21750"/>
                  </a:cubicBezTo>
                  <a:cubicBezTo>
                    <a:pt x="9167" y="21750"/>
                    <a:pt x="9536" y="21759"/>
                    <a:pt x="9905" y="21778"/>
                  </a:cubicBezTo>
                  <a:cubicBezTo>
                    <a:pt x="5117" y="24245"/>
                    <a:pt x="3549" y="26883"/>
                    <a:pt x="3549" y="26883"/>
                  </a:cubicBezTo>
                  <a:cubicBezTo>
                    <a:pt x="4947" y="25546"/>
                    <a:pt x="6490" y="24379"/>
                    <a:pt x="8143" y="23383"/>
                  </a:cubicBezTo>
                  <a:lnTo>
                    <a:pt x="8143" y="23383"/>
                  </a:lnTo>
                  <a:cubicBezTo>
                    <a:pt x="7183" y="25254"/>
                    <a:pt x="7305" y="26567"/>
                    <a:pt x="7305" y="26567"/>
                  </a:cubicBezTo>
                  <a:cubicBezTo>
                    <a:pt x="7827" y="24622"/>
                    <a:pt x="8459" y="23504"/>
                    <a:pt x="8824" y="22982"/>
                  </a:cubicBezTo>
                  <a:cubicBezTo>
                    <a:pt x="9723" y="22471"/>
                    <a:pt x="10464" y="22094"/>
                    <a:pt x="10938" y="21876"/>
                  </a:cubicBezTo>
                  <a:cubicBezTo>
                    <a:pt x="11789" y="21961"/>
                    <a:pt x="12640" y="22107"/>
                    <a:pt x="13478" y="22313"/>
                  </a:cubicBezTo>
                  <a:cubicBezTo>
                    <a:pt x="12068" y="23370"/>
                    <a:pt x="10792" y="24610"/>
                    <a:pt x="9686" y="25995"/>
                  </a:cubicBezTo>
                  <a:cubicBezTo>
                    <a:pt x="9310" y="26469"/>
                    <a:pt x="8969" y="26980"/>
                    <a:pt x="8678" y="27515"/>
                  </a:cubicBezTo>
                  <a:cubicBezTo>
                    <a:pt x="6697" y="29119"/>
                    <a:pt x="3634" y="30990"/>
                    <a:pt x="1" y="31160"/>
                  </a:cubicBezTo>
                  <a:cubicBezTo>
                    <a:pt x="1" y="31160"/>
                    <a:pt x="662" y="31356"/>
                    <a:pt x="1776" y="31356"/>
                  </a:cubicBezTo>
                  <a:cubicBezTo>
                    <a:pt x="2417" y="31356"/>
                    <a:pt x="3208" y="31292"/>
                    <a:pt x="4108" y="31087"/>
                  </a:cubicBezTo>
                  <a:lnTo>
                    <a:pt x="4108" y="31087"/>
                  </a:lnTo>
                  <a:cubicBezTo>
                    <a:pt x="3124" y="32157"/>
                    <a:pt x="2456" y="33494"/>
                    <a:pt x="2200" y="34928"/>
                  </a:cubicBezTo>
                  <a:cubicBezTo>
                    <a:pt x="3112" y="33251"/>
                    <a:pt x="4339" y="31768"/>
                    <a:pt x="5822" y="30565"/>
                  </a:cubicBezTo>
                  <a:cubicBezTo>
                    <a:pt x="6490" y="30298"/>
                    <a:pt x="7134" y="29982"/>
                    <a:pt x="7766" y="29617"/>
                  </a:cubicBezTo>
                  <a:lnTo>
                    <a:pt x="7766" y="29617"/>
                  </a:lnTo>
                  <a:cubicBezTo>
                    <a:pt x="7450" y="30589"/>
                    <a:pt x="7244" y="31598"/>
                    <a:pt x="7147" y="32607"/>
                  </a:cubicBezTo>
                  <a:cubicBezTo>
                    <a:pt x="5992" y="33251"/>
                    <a:pt x="3683" y="34770"/>
                    <a:pt x="2164" y="37334"/>
                  </a:cubicBezTo>
                  <a:cubicBezTo>
                    <a:pt x="2164" y="37334"/>
                    <a:pt x="2930" y="36374"/>
                    <a:pt x="4570" y="35244"/>
                  </a:cubicBezTo>
                  <a:lnTo>
                    <a:pt x="4570" y="35244"/>
                  </a:lnTo>
                  <a:cubicBezTo>
                    <a:pt x="3841" y="36751"/>
                    <a:pt x="3489" y="38403"/>
                    <a:pt x="3561" y="40068"/>
                  </a:cubicBezTo>
                  <a:cubicBezTo>
                    <a:pt x="3841" y="38087"/>
                    <a:pt x="4570" y="36192"/>
                    <a:pt x="5688" y="34539"/>
                  </a:cubicBezTo>
                  <a:cubicBezTo>
                    <a:pt x="6114" y="34296"/>
                    <a:pt x="6563" y="34053"/>
                    <a:pt x="7061" y="33810"/>
                  </a:cubicBezTo>
                  <a:lnTo>
                    <a:pt x="7061" y="33810"/>
                  </a:lnTo>
                  <a:cubicBezTo>
                    <a:pt x="7037" y="34672"/>
                    <a:pt x="7061" y="35547"/>
                    <a:pt x="7147" y="36398"/>
                  </a:cubicBezTo>
                  <a:cubicBezTo>
                    <a:pt x="6344" y="38950"/>
                    <a:pt x="4631" y="41126"/>
                    <a:pt x="2346" y="42499"/>
                  </a:cubicBezTo>
                  <a:cubicBezTo>
                    <a:pt x="4546" y="41527"/>
                    <a:pt x="6308" y="39765"/>
                    <a:pt x="7292" y="37565"/>
                  </a:cubicBezTo>
                  <a:cubicBezTo>
                    <a:pt x="7487" y="38926"/>
                    <a:pt x="7815" y="40263"/>
                    <a:pt x="8252" y="41551"/>
                  </a:cubicBezTo>
                  <a:cubicBezTo>
                    <a:pt x="8058" y="40020"/>
                    <a:pt x="8034" y="38476"/>
                    <a:pt x="8167" y="36945"/>
                  </a:cubicBezTo>
                  <a:lnTo>
                    <a:pt x="8167" y="36945"/>
                  </a:lnTo>
                  <a:cubicBezTo>
                    <a:pt x="9565" y="41053"/>
                    <a:pt x="12117" y="41940"/>
                    <a:pt x="12117" y="41940"/>
                  </a:cubicBezTo>
                  <a:cubicBezTo>
                    <a:pt x="9504" y="39886"/>
                    <a:pt x="8653" y="36909"/>
                    <a:pt x="8386" y="35450"/>
                  </a:cubicBezTo>
                  <a:cubicBezTo>
                    <a:pt x="8726" y="33542"/>
                    <a:pt x="9273" y="32521"/>
                    <a:pt x="9273" y="32521"/>
                  </a:cubicBezTo>
                  <a:cubicBezTo>
                    <a:pt x="9978" y="33749"/>
                    <a:pt x="10853" y="34867"/>
                    <a:pt x="11874" y="35851"/>
                  </a:cubicBezTo>
                  <a:cubicBezTo>
                    <a:pt x="12008" y="36896"/>
                    <a:pt x="11789" y="37954"/>
                    <a:pt x="11230" y="38853"/>
                  </a:cubicBezTo>
                  <a:cubicBezTo>
                    <a:pt x="11230" y="38853"/>
                    <a:pt x="12275" y="38233"/>
                    <a:pt x="12409" y="36350"/>
                  </a:cubicBezTo>
                  <a:cubicBezTo>
                    <a:pt x="12749" y="36653"/>
                    <a:pt x="13089" y="36921"/>
                    <a:pt x="13417" y="37176"/>
                  </a:cubicBezTo>
                  <a:cubicBezTo>
                    <a:pt x="13867" y="38027"/>
                    <a:pt x="14584" y="39740"/>
                    <a:pt x="14888" y="42353"/>
                  </a:cubicBezTo>
                  <a:cubicBezTo>
                    <a:pt x="14888" y="42353"/>
                    <a:pt x="15459" y="40640"/>
                    <a:pt x="14256" y="37759"/>
                  </a:cubicBezTo>
                  <a:lnTo>
                    <a:pt x="14256" y="37759"/>
                  </a:lnTo>
                  <a:cubicBezTo>
                    <a:pt x="15070" y="38318"/>
                    <a:pt x="15957" y="38792"/>
                    <a:pt x="16881" y="39157"/>
                  </a:cubicBezTo>
                  <a:cubicBezTo>
                    <a:pt x="11777" y="35061"/>
                    <a:pt x="10513" y="29726"/>
                    <a:pt x="10513" y="29726"/>
                  </a:cubicBezTo>
                  <a:cubicBezTo>
                    <a:pt x="14681" y="22957"/>
                    <a:pt x="23237" y="22362"/>
                    <a:pt x="23237" y="22362"/>
                  </a:cubicBezTo>
                  <a:cubicBezTo>
                    <a:pt x="23237" y="22362"/>
                    <a:pt x="31792" y="22957"/>
                    <a:pt x="35949" y="29726"/>
                  </a:cubicBezTo>
                  <a:cubicBezTo>
                    <a:pt x="35949" y="29726"/>
                    <a:pt x="34685" y="35061"/>
                    <a:pt x="29593" y="39157"/>
                  </a:cubicBezTo>
                  <a:cubicBezTo>
                    <a:pt x="30516" y="38792"/>
                    <a:pt x="31391" y="38318"/>
                    <a:pt x="32218" y="37759"/>
                  </a:cubicBezTo>
                  <a:lnTo>
                    <a:pt x="32218" y="37759"/>
                  </a:lnTo>
                  <a:cubicBezTo>
                    <a:pt x="31015" y="40640"/>
                    <a:pt x="31586" y="42353"/>
                    <a:pt x="31586" y="42353"/>
                  </a:cubicBezTo>
                  <a:cubicBezTo>
                    <a:pt x="31890" y="39740"/>
                    <a:pt x="32594" y="38027"/>
                    <a:pt x="33044" y="37176"/>
                  </a:cubicBezTo>
                  <a:cubicBezTo>
                    <a:pt x="33372" y="36921"/>
                    <a:pt x="33712" y="36653"/>
                    <a:pt x="34053" y="36350"/>
                  </a:cubicBezTo>
                  <a:cubicBezTo>
                    <a:pt x="34199" y="38233"/>
                    <a:pt x="35232" y="38853"/>
                    <a:pt x="35232" y="38853"/>
                  </a:cubicBezTo>
                  <a:cubicBezTo>
                    <a:pt x="34685" y="37954"/>
                    <a:pt x="34454" y="36896"/>
                    <a:pt x="34600" y="35851"/>
                  </a:cubicBezTo>
                  <a:cubicBezTo>
                    <a:pt x="35620" y="34867"/>
                    <a:pt x="36495" y="33749"/>
                    <a:pt x="37200" y="32521"/>
                  </a:cubicBezTo>
                  <a:cubicBezTo>
                    <a:pt x="37200" y="32521"/>
                    <a:pt x="37747" y="33542"/>
                    <a:pt x="38087" y="35450"/>
                  </a:cubicBezTo>
                  <a:cubicBezTo>
                    <a:pt x="37820" y="36909"/>
                    <a:pt x="36969" y="39886"/>
                    <a:pt x="34357" y="41940"/>
                  </a:cubicBezTo>
                  <a:cubicBezTo>
                    <a:pt x="34357" y="41940"/>
                    <a:pt x="36909" y="41053"/>
                    <a:pt x="38306" y="36945"/>
                  </a:cubicBezTo>
                  <a:lnTo>
                    <a:pt x="38306" y="36945"/>
                  </a:lnTo>
                  <a:cubicBezTo>
                    <a:pt x="38440" y="38476"/>
                    <a:pt x="38416" y="40020"/>
                    <a:pt x="38221" y="41551"/>
                  </a:cubicBezTo>
                  <a:cubicBezTo>
                    <a:pt x="38659" y="40263"/>
                    <a:pt x="38987" y="38926"/>
                    <a:pt x="39181" y="37565"/>
                  </a:cubicBezTo>
                  <a:cubicBezTo>
                    <a:pt x="40166" y="39765"/>
                    <a:pt x="41928" y="41527"/>
                    <a:pt x="44127" y="42499"/>
                  </a:cubicBezTo>
                  <a:cubicBezTo>
                    <a:pt x="41843" y="41126"/>
                    <a:pt x="40129" y="38950"/>
                    <a:pt x="39327" y="36398"/>
                  </a:cubicBezTo>
                  <a:cubicBezTo>
                    <a:pt x="39412" y="35547"/>
                    <a:pt x="39436" y="34672"/>
                    <a:pt x="39412" y="33810"/>
                  </a:cubicBezTo>
                  <a:lnTo>
                    <a:pt x="39412" y="33810"/>
                  </a:lnTo>
                  <a:cubicBezTo>
                    <a:pt x="39910" y="34053"/>
                    <a:pt x="40372" y="34296"/>
                    <a:pt x="40785" y="34539"/>
                  </a:cubicBezTo>
                  <a:cubicBezTo>
                    <a:pt x="41903" y="36192"/>
                    <a:pt x="42633" y="38087"/>
                    <a:pt x="42912" y="40068"/>
                  </a:cubicBezTo>
                  <a:cubicBezTo>
                    <a:pt x="42985" y="38403"/>
                    <a:pt x="42633" y="36751"/>
                    <a:pt x="41903" y="35244"/>
                  </a:cubicBezTo>
                  <a:lnTo>
                    <a:pt x="41903" y="35244"/>
                  </a:lnTo>
                  <a:cubicBezTo>
                    <a:pt x="43556" y="36374"/>
                    <a:pt x="44310" y="37334"/>
                    <a:pt x="44310" y="37334"/>
                  </a:cubicBezTo>
                  <a:cubicBezTo>
                    <a:pt x="42791" y="34758"/>
                    <a:pt x="40482" y="33251"/>
                    <a:pt x="39327" y="32607"/>
                  </a:cubicBezTo>
                  <a:cubicBezTo>
                    <a:pt x="39230" y="31598"/>
                    <a:pt x="39023" y="30589"/>
                    <a:pt x="38707" y="29617"/>
                  </a:cubicBezTo>
                  <a:lnTo>
                    <a:pt x="38707" y="29617"/>
                  </a:lnTo>
                  <a:cubicBezTo>
                    <a:pt x="39339" y="29982"/>
                    <a:pt x="39983" y="30298"/>
                    <a:pt x="40652" y="30565"/>
                  </a:cubicBezTo>
                  <a:cubicBezTo>
                    <a:pt x="42134" y="31768"/>
                    <a:pt x="43362" y="33251"/>
                    <a:pt x="44273" y="34928"/>
                  </a:cubicBezTo>
                  <a:cubicBezTo>
                    <a:pt x="44018" y="33494"/>
                    <a:pt x="43350" y="32157"/>
                    <a:pt x="42365" y="31087"/>
                  </a:cubicBezTo>
                  <a:lnTo>
                    <a:pt x="42365" y="31087"/>
                  </a:lnTo>
                  <a:cubicBezTo>
                    <a:pt x="43266" y="31292"/>
                    <a:pt x="44056" y="31356"/>
                    <a:pt x="44697" y="31356"/>
                  </a:cubicBezTo>
                  <a:cubicBezTo>
                    <a:pt x="45811" y="31356"/>
                    <a:pt x="46473" y="31160"/>
                    <a:pt x="46473" y="31160"/>
                  </a:cubicBezTo>
                  <a:cubicBezTo>
                    <a:pt x="42839" y="30990"/>
                    <a:pt x="39777" y="29119"/>
                    <a:pt x="37796" y="27515"/>
                  </a:cubicBezTo>
                  <a:cubicBezTo>
                    <a:pt x="37504" y="26980"/>
                    <a:pt x="37164" y="26469"/>
                    <a:pt x="36787" y="25995"/>
                  </a:cubicBezTo>
                  <a:cubicBezTo>
                    <a:pt x="35681" y="24610"/>
                    <a:pt x="34417" y="23370"/>
                    <a:pt x="33008" y="22313"/>
                  </a:cubicBezTo>
                  <a:cubicBezTo>
                    <a:pt x="33846" y="22107"/>
                    <a:pt x="34685" y="21961"/>
                    <a:pt x="35548" y="21863"/>
                  </a:cubicBezTo>
                  <a:cubicBezTo>
                    <a:pt x="36009" y="22094"/>
                    <a:pt x="36763" y="22471"/>
                    <a:pt x="37662" y="22982"/>
                  </a:cubicBezTo>
                  <a:cubicBezTo>
                    <a:pt x="38015" y="23504"/>
                    <a:pt x="38646" y="24622"/>
                    <a:pt x="39181" y="26567"/>
                  </a:cubicBezTo>
                  <a:cubicBezTo>
                    <a:pt x="39181" y="26567"/>
                    <a:pt x="39291" y="25254"/>
                    <a:pt x="38331" y="23383"/>
                  </a:cubicBezTo>
                  <a:lnTo>
                    <a:pt x="38331" y="23383"/>
                  </a:lnTo>
                  <a:cubicBezTo>
                    <a:pt x="39983" y="24379"/>
                    <a:pt x="41527" y="25546"/>
                    <a:pt x="42924" y="26883"/>
                  </a:cubicBezTo>
                  <a:cubicBezTo>
                    <a:pt x="42924" y="26883"/>
                    <a:pt x="41357" y="24245"/>
                    <a:pt x="36581" y="21778"/>
                  </a:cubicBezTo>
                  <a:cubicBezTo>
                    <a:pt x="36948" y="21759"/>
                    <a:pt x="37315" y="21750"/>
                    <a:pt x="37682" y="21750"/>
                  </a:cubicBezTo>
                  <a:cubicBezTo>
                    <a:pt x="39428" y="21750"/>
                    <a:pt x="41168" y="21964"/>
                    <a:pt x="42876" y="22386"/>
                  </a:cubicBezTo>
                  <a:cubicBezTo>
                    <a:pt x="42876" y="22386"/>
                    <a:pt x="40773" y="21390"/>
                    <a:pt x="37723" y="21110"/>
                  </a:cubicBezTo>
                  <a:cubicBezTo>
                    <a:pt x="38476" y="20357"/>
                    <a:pt x="38975" y="19384"/>
                    <a:pt x="39157" y="18327"/>
                  </a:cubicBezTo>
                  <a:lnTo>
                    <a:pt x="39157" y="18327"/>
                  </a:lnTo>
                  <a:cubicBezTo>
                    <a:pt x="38549" y="19421"/>
                    <a:pt x="37674" y="20369"/>
                    <a:pt x="36617" y="21061"/>
                  </a:cubicBezTo>
                  <a:cubicBezTo>
                    <a:pt x="36455" y="21056"/>
                    <a:pt x="36292" y="21054"/>
                    <a:pt x="36130" y="21054"/>
                  </a:cubicBezTo>
                  <a:cubicBezTo>
                    <a:pt x="34752" y="21054"/>
                    <a:pt x="33385" y="21239"/>
                    <a:pt x="32048" y="21608"/>
                  </a:cubicBezTo>
                  <a:cubicBezTo>
                    <a:pt x="31598" y="21280"/>
                    <a:pt x="31148" y="20976"/>
                    <a:pt x="30711" y="20673"/>
                  </a:cubicBezTo>
                  <a:cubicBezTo>
                    <a:pt x="33129" y="18400"/>
                    <a:pt x="36216" y="18291"/>
                    <a:pt x="36216" y="18291"/>
                  </a:cubicBezTo>
                  <a:cubicBezTo>
                    <a:pt x="35900" y="18246"/>
                    <a:pt x="35582" y="18225"/>
                    <a:pt x="35264" y="18225"/>
                  </a:cubicBezTo>
                  <a:cubicBezTo>
                    <a:pt x="34531" y="18225"/>
                    <a:pt x="33800" y="18341"/>
                    <a:pt x="33105" y="18570"/>
                  </a:cubicBezTo>
                  <a:cubicBezTo>
                    <a:pt x="33457" y="18072"/>
                    <a:pt x="33737" y="17525"/>
                    <a:pt x="33931" y="16942"/>
                  </a:cubicBezTo>
                  <a:lnTo>
                    <a:pt x="33931" y="16942"/>
                  </a:lnTo>
                  <a:cubicBezTo>
                    <a:pt x="33506" y="17646"/>
                    <a:pt x="32971" y="18291"/>
                    <a:pt x="32351" y="18850"/>
                  </a:cubicBezTo>
                  <a:cubicBezTo>
                    <a:pt x="31525" y="19202"/>
                    <a:pt x="30759" y="19664"/>
                    <a:pt x="30067" y="20235"/>
                  </a:cubicBezTo>
                  <a:cubicBezTo>
                    <a:pt x="27405" y="18412"/>
                    <a:pt x="25376" y="16844"/>
                    <a:pt x="25376" y="13454"/>
                  </a:cubicBezTo>
                  <a:lnTo>
                    <a:pt x="2537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38"/>
            <p:cNvSpPr/>
            <p:nvPr/>
          </p:nvSpPr>
          <p:spPr>
            <a:xfrm>
              <a:off x="5229895" y="1998097"/>
              <a:ext cx="568131" cy="881182"/>
            </a:xfrm>
            <a:custGeom>
              <a:avLst/>
              <a:gdLst/>
              <a:ahLst/>
              <a:cxnLst/>
              <a:rect l="l" t="t" r="r" b="b"/>
              <a:pathLst>
                <a:path w="12348" h="19153" extrusionOk="0">
                  <a:moveTo>
                    <a:pt x="0" y="0"/>
                  </a:moveTo>
                  <a:cubicBezTo>
                    <a:pt x="693" y="669"/>
                    <a:pt x="1349" y="1374"/>
                    <a:pt x="1957" y="2103"/>
                  </a:cubicBezTo>
                  <a:lnTo>
                    <a:pt x="2431" y="2650"/>
                  </a:lnTo>
                  <a:lnTo>
                    <a:pt x="2881" y="3196"/>
                  </a:lnTo>
                  <a:cubicBezTo>
                    <a:pt x="3184" y="3561"/>
                    <a:pt x="3476" y="3950"/>
                    <a:pt x="3768" y="4327"/>
                  </a:cubicBezTo>
                  <a:cubicBezTo>
                    <a:pt x="4922" y="5846"/>
                    <a:pt x="6004" y="7413"/>
                    <a:pt x="7012" y="9030"/>
                  </a:cubicBezTo>
                  <a:lnTo>
                    <a:pt x="7766" y="10245"/>
                  </a:lnTo>
                  <a:cubicBezTo>
                    <a:pt x="8021" y="10646"/>
                    <a:pt x="8240" y="11071"/>
                    <a:pt x="8471" y="11485"/>
                  </a:cubicBezTo>
                  <a:lnTo>
                    <a:pt x="8835" y="12104"/>
                  </a:lnTo>
                  <a:cubicBezTo>
                    <a:pt x="8945" y="12311"/>
                    <a:pt x="9066" y="12518"/>
                    <a:pt x="9176" y="12736"/>
                  </a:cubicBezTo>
                  <a:cubicBezTo>
                    <a:pt x="9394" y="13150"/>
                    <a:pt x="9625" y="13575"/>
                    <a:pt x="9844" y="14000"/>
                  </a:cubicBezTo>
                  <a:cubicBezTo>
                    <a:pt x="9953" y="14207"/>
                    <a:pt x="10075" y="14413"/>
                    <a:pt x="10184" y="14632"/>
                  </a:cubicBezTo>
                  <a:lnTo>
                    <a:pt x="10500" y="15276"/>
                  </a:lnTo>
                  <a:lnTo>
                    <a:pt x="11132" y="16552"/>
                  </a:lnTo>
                  <a:cubicBezTo>
                    <a:pt x="11545" y="17415"/>
                    <a:pt x="11934" y="18290"/>
                    <a:pt x="12348" y="19153"/>
                  </a:cubicBezTo>
                  <a:cubicBezTo>
                    <a:pt x="12190" y="18703"/>
                    <a:pt x="12019" y="18254"/>
                    <a:pt x="11849" y="17804"/>
                  </a:cubicBezTo>
                  <a:cubicBezTo>
                    <a:pt x="11679" y="17354"/>
                    <a:pt x="11521" y="16905"/>
                    <a:pt x="11339" y="16467"/>
                  </a:cubicBezTo>
                  <a:lnTo>
                    <a:pt x="10768" y="15143"/>
                  </a:lnTo>
                  <a:lnTo>
                    <a:pt x="10476" y="14486"/>
                  </a:lnTo>
                  <a:cubicBezTo>
                    <a:pt x="10379" y="14268"/>
                    <a:pt x="10269" y="14049"/>
                    <a:pt x="10160" y="13842"/>
                  </a:cubicBezTo>
                  <a:cubicBezTo>
                    <a:pt x="9953" y="13405"/>
                    <a:pt x="9735" y="12967"/>
                    <a:pt x="9528" y="12542"/>
                  </a:cubicBezTo>
                  <a:cubicBezTo>
                    <a:pt x="9419" y="12323"/>
                    <a:pt x="9309" y="12117"/>
                    <a:pt x="9188" y="11910"/>
                  </a:cubicBezTo>
                  <a:lnTo>
                    <a:pt x="8848" y="11278"/>
                  </a:lnTo>
                  <a:cubicBezTo>
                    <a:pt x="8398" y="10427"/>
                    <a:pt x="7887" y="9613"/>
                    <a:pt x="7401" y="8787"/>
                  </a:cubicBezTo>
                  <a:cubicBezTo>
                    <a:pt x="7146" y="8374"/>
                    <a:pt x="6879" y="7985"/>
                    <a:pt x="6611" y="7571"/>
                  </a:cubicBezTo>
                  <a:cubicBezTo>
                    <a:pt x="6478" y="7365"/>
                    <a:pt x="6344" y="7170"/>
                    <a:pt x="6210" y="6964"/>
                  </a:cubicBezTo>
                  <a:lnTo>
                    <a:pt x="5797" y="6380"/>
                  </a:lnTo>
                  <a:cubicBezTo>
                    <a:pt x="5518" y="5992"/>
                    <a:pt x="5238" y="5603"/>
                    <a:pt x="4934" y="5226"/>
                  </a:cubicBezTo>
                  <a:cubicBezTo>
                    <a:pt x="4643" y="4837"/>
                    <a:pt x="4351" y="4460"/>
                    <a:pt x="4047" y="4096"/>
                  </a:cubicBezTo>
                  <a:cubicBezTo>
                    <a:pt x="3731" y="3731"/>
                    <a:pt x="3440" y="3354"/>
                    <a:pt x="3111" y="3002"/>
                  </a:cubicBezTo>
                  <a:lnTo>
                    <a:pt x="2625" y="2467"/>
                  </a:lnTo>
                  <a:lnTo>
                    <a:pt x="2127" y="1945"/>
                  </a:lnTo>
                  <a:cubicBezTo>
                    <a:pt x="1957" y="1775"/>
                    <a:pt x="1787" y="1592"/>
                    <a:pt x="1617" y="1434"/>
                  </a:cubicBezTo>
                  <a:cubicBezTo>
                    <a:pt x="1434" y="1264"/>
                    <a:pt x="1276" y="1094"/>
                    <a:pt x="1094" y="936"/>
                  </a:cubicBezTo>
                  <a:cubicBezTo>
                    <a:pt x="742" y="608"/>
                    <a:pt x="377" y="292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38"/>
            <p:cNvSpPr/>
            <p:nvPr/>
          </p:nvSpPr>
          <p:spPr>
            <a:xfrm>
              <a:off x="4856375" y="3382017"/>
              <a:ext cx="392005" cy="513858"/>
            </a:xfrm>
            <a:custGeom>
              <a:avLst/>
              <a:gdLst/>
              <a:ahLst/>
              <a:cxnLst/>
              <a:rect l="l" t="t" r="r" b="b"/>
              <a:pathLst>
                <a:path w="8520" h="11169" extrusionOk="0">
                  <a:moveTo>
                    <a:pt x="97" y="0"/>
                  </a:moveTo>
                  <a:cubicBezTo>
                    <a:pt x="0" y="1289"/>
                    <a:pt x="122" y="2577"/>
                    <a:pt x="426" y="3828"/>
                  </a:cubicBezTo>
                  <a:cubicBezTo>
                    <a:pt x="584" y="4460"/>
                    <a:pt x="790" y="5080"/>
                    <a:pt x="1033" y="5676"/>
                  </a:cubicBezTo>
                  <a:cubicBezTo>
                    <a:pt x="1288" y="6283"/>
                    <a:pt x="1604" y="6854"/>
                    <a:pt x="1969" y="7401"/>
                  </a:cubicBezTo>
                  <a:cubicBezTo>
                    <a:pt x="2698" y="8495"/>
                    <a:pt x="3670" y="9407"/>
                    <a:pt x="4825" y="10063"/>
                  </a:cubicBezTo>
                  <a:cubicBezTo>
                    <a:pt x="5384" y="10379"/>
                    <a:pt x="5992" y="10634"/>
                    <a:pt x="6611" y="10816"/>
                  </a:cubicBezTo>
                  <a:cubicBezTo>
                    <a:pt x="6927" y="10914"/>
                    <a:pt x="7243" y="10986"/>
                    <a:pt x="7559" y="11035"/>
                  </a:cubicBezTo>
                  <a:cubicBezTo>
                    <a:pt x="7875" y="11108"/>
                    <a:pt x="8203" y="11120"/>
                    <a:pt x="8519" y="11169"/>
                  </a:cubicBezTo>
                  <a:lnTo>
                    <a:pt x="8045" y="11047"/>
                  </a:lnTo>
                  <a:cubicBezTo>
                    <a:pt x="7900" y="10999"/>
                    <a:pt x="7742" y="10974"/>
                    <a:pt x="7596" y="10914"/>
                  </a:cubicBezTo>
                  <a:cubicBezTo>
                    <a:pt x="7292" y="10828"/>
                    <a:pt x="6988" y="10743"/>
                    <a:pt x="6696" y="10610"/>
                  </a:cubicBezTo>
                  <a:cubicBezTo>
                    <a:pt x="6101" y="10391"/>
                    <a:pt x="5542" y="10111"/>
                    <a:pt x="5007" y="9771"/>
                  </a:cubicBezTo>
                  <a:cubicBezTo>
                    <a:pt x="3950" y="9091"/>
                    <a:pt x="3051" y="8203"/>
                    <a:pt x="2358" y="7158"/>
                  </a:cubicBezTo>
                  <a:cubicBezTo>
                    <a:pt x="1653" y="6113"/>
                    <a:pt x="1130" y="4959"/>
                    <a:pt x="778" y="3756"/>
                  </a:cubicBezTo>
                  <a:cubicBezTo>
                    <a:pt x="413" y="2528"/>
                    <a:pt x="183" y="1276"/>
                    <a:pt x="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38"/>
            <p:cNvSpPr/>
            <p:nvPr/>
          </p:nvSpPr>
          <p:spPr>
            <a:xfrm>
              <a:off x="3134674" y="3776240"/>
              <a:ext cx="350090" cy="327389"/>
            </a:xfrm>
            <a:custGeom>
              <a:avLst/>
              <a:gdLst/>
              <a:ahLst/>
              <a:cxnLst/>
              <a:rect l="l" t="t" r="r" b="b"/>
              <a:pathLst>
                <a:path w="7609" h="7116" extrusionOk="0">
                  <a:moveTo>
                    <a:pt x="268" y="0"/>
                  </a:moveTo>
                  <a:cubicBezTo>
                    <a:pt x="62" y="1082"/>
                    <a:pt x="1" y="2188"/>
                    <a:pt x="98" y="3293"/>
                  </a:cubicBezTo>
                  <a:cubicBezTo>
                    <a:pt x="147" y="3852"/>
                    <a:pt x="256" y="4399"/>
                    <a:pt x="426" y="4934"/>
                  </a:cubicBezTo>
                  <a:cubicBezTo>
                    <a:pt x="463" y="5068"/>
                    <a:pt x="499" y="5214"/>
                    <a:pt x="560" y="5335"/>
                  </a:cubicBezTo>
                  <a:lnTo>
                    <a:pt x="742" y="5724"/>
                  </a:lnTo>
                  <a:lnTo>
                    <a:pt x="961" y="6101"/>
                  </a:lnTo>
                  <a:cubicBezTo>
                    <a:pt x="1010" y="6161"/>
                    <a:pt x="1046" y="6222"/>
                    <a:pt x="1095" y="6283"/>
                  </a:cubicBezTo>
                  <a:cubicBezTo>
                    <a:pt x="1143" y="6344"/>
                    <a:pt x="1192" y="6405"/>
                    <a:pt x="1253" y="6453"/>
                  </a:cubicBezTo>
                  <a:cubicBezTo>
                    <a:pt x="1471" y="6660"/>
                    <a:pt x="1739" y="6830"/>
                    <a:pt x="2018" y="6927"/>
                  </a:cubicBezTo>
                  <a:cubicBezTo>
                    <a:pt x="2298" y="7024"/>
                    <a:pt x="2589" y="7085"/>
                    <a:pt x="2881" y="7109"/>
                  </a:cubicBezTo>
                  <a:cubicBezTo>
                    <a:pt x="2975" y="7113"/>
                    <a:pt x="3069" y="7115"/>
                    <a:pt x="3162" y="7115"/>
                  </a:cubicBezTo>
                  <a:cubicBezTo>
                    <a:pt x="3636" y="7115"/>
                    <a:pt x="4103" y="7063"/>
                    <a:pt x="4570" y="6951"/>
                  </a:cubicBezTo>
                  <a:cubicBezTo>
                    <a:pt x="5105" y="6818"/>
                    <a:pt x="5628" y="6648"/>
                    <a:pt x="6150" y="6429"/>
                  </a:cubicBezTo>
                  <a:cubicBezTo>
                    <a:pt x="6649" y="6222"/>
                    <a:pt x="7147" y="5967"/>
                    <a:pt x="7609" y="5675"/>
                  </a:cubicBezTo>
                  <a:lnTo>
                    <a:pt x="7609" y="5675"/>
                  </a:lnTo>
                  <a:cubicBezTo>
                    <a:pt x="7110" y="5882"/>
                    <a:pt x="6588" y="6064"/>
                    <a:pt x="6065" y="6222"/>
                  </a:cubicBezTo>
                  <a:cubicBezTo>
                    <a:pt x="5555" y="6380"/>
                    <a:pt x="5032" y="6502"/>
                    <a:pt x="4497" y="6599"/>
                  </a:cubicBezTo>
                  <a:cubicBezTo>
                    <a:pt x="4127" y="6668"/>
                    <a:pt x="3751" y="6700"/>
                    <a:pt x="3377" y="6700"/>
                  </a:cubicBezTo>
                  <a:cubicBezTo>
                    <a:pt x="3223" y="6700"/>
                    <a:pt x="3070" y="6695"/>
                    <a:pt x="2918" y="6684"/>
                  </a:cubicBezTo>
                  <a:cubicBezTo>
                    <a:pt x="2419" y="6660"/>
                    <a:pt x="1945" y="6465"/>
                    <a:pt x="1569" y="6125"/>
                  </a:cubicBezTo>
                  <a:cubicBezTo>
                    <a:pt x="1520" y="6089"/>
                    <a:pt x="1484" y="6052"/>
                    <a:pt x="1447" y="6003"/>
                  </a:cubicBezTo>
                  <a:cubicBezTo>
                    <a:pt x="1411" y="5955"/>
                    <a:pt x="1362" y="5906"/>
                    <a:pt x="1338" y="5846"/>
                  </a:cubicBezTo>
                  <a:lnTo>
                    <a:pt x="1131" y="5517"/>
                  </a:lnTo>
                  <a:lnTo>
                    <a:pt x="961" y="5165"/>
                  </a:lnTo>
                  <a:cubicBezTo>
                    <a:pt x="912" y="5056"/>
                    <a:pt x="876" y="4922"/>
                    <a:pt x="827" y="4800"/>
                  </a:cubicBezTo>
                  <a:cubicBezTo>
                    <a:pt x="657" y="4290"/>
                    <a:pt x="524" y="3780"/>
                    <a:pt x="451" y="3245"/>
                  </a:cubicBezTo>
                  <a:cubicBezTo>
                    <a:pt x="293" y="2163"/>
                    <a:pt x="232" y="1082"/>
                    <a:pt x="2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38"/>
            <p:cNvSpPr/>
            <p:nvPr/>
          </p:nvSpPr>
          <p:spPr>
            <a:xfrm>
              <a:off x="4232322" y="2571211"/>
              <a:ext cx="62114" cy="866689"/>
            </a:xfrm>
            <a:custGeom>
              <a:avLst/>
              <a:gdLst/>
              <a:ahLst/>
              <a:cxnLst/>
              <a:rect l="l" t="t" r="r" b="b"/>
              <a:pathLst>
                <a:path w="1350" h="18838" extrusionOk="0">
                  <a:moveTo>
                    <a:pt x="718" y="1"/>
                  </a:moveTo>
                  <a:lnTo>
                    <a:pt x="718" y="1"/>
                  </a:lnTo>
                  <a:cubicBezTo>
                    <a:pt x="791" y="791"/>
                    <a:pt x="839" y="1581"/>
                    <a:pt x="888" y="2358"/>
                  </a:cubicBezTo>
                  <a:cubicBezTo>
                    <a:pt x="900" y="2760"/>
                    <a:pt x="900" y="3148"/>
                    <a:pt x="924" y="3537"/>
                  </a:cubicBezTo>
                  <a:cubicBezTo>
                    <a:pt x="937" y="3938"/>
                    <a:pt x="937" y="4327"/>
                    <a:pt x="937" y="4716"/>
                  </a:cubicBezTo>
                  <a:cubicBezTo>
                    <a:pt x="937" y="5506"/>
                    <a:pt x="949" y="6296"/>
                    <a:pt x="924" y="7074"/>
                  </a:cubicBezTo>
                  <a:lnTo>
                    <a:pt x="912" y="7669"/>
                  </a:lnTo>
                  <a:lnTo>
                    <a:pt x="888" y="8253"/>
                  </a:lnTo>
                  <a:cubicBezTo>
                    <a:pt x="876" y="8654"/>
                    <a:pt x="864" y="9042"/>
                    <a:pt x="839" y="9431"/>
                  </a:cubicBezTo>
                  <a:cubicBezTo>
                    <a:pt x="791" y="10221"/>
                    <a:pt x="754" y="10999"/>
                    <a:pt x="681" y="11789"/>
                  </a:cubicBezTo>
                  <a:cubicBezTo>
                    <a:pt x="657" y="12178"/>
                    <a:pt x="633" y="12579"/>
                    <a:pt x="596" y="12968"/>
                  </a:cubicBezTo>
                  <a:cubicBezTo>
                    <a:pt x="560" y="13357"/>
                    <a:pt x="523" y="13746"/>
                    <a:pt x="499" y="14135"/>
                  </a:cubicBezTo>
                  <a:cubicBezTo>
                    <a:pt x="475" y="14341"/>
                    <a:pt x="463" y="14536"/>
                    <a:pt x="438" y="14730"/>
                  </a:cubicBezTo>
                  <a:lnTo>
                    <a:pt x="378" y="15313"/>
                  </a:lnTo>
                  <a:lnTo>
                    <a:pt x="268" y="16492"/>
                  </a:lnTo>
                  <a:cubicBezTo>
                    <a:pt x="183" y="17270"/>
                    <a:pt x="74" y="18048"/>
                    <a:pt x="1" y="18838"/>
                  </a:cubicBezTo>
                  <a:cubicBezTo>
                    <a:pt x="183" y="18072"/>
                    <a:pt x="365" y="17306"/>
                    <a:pt x="487" y="16516"/>
                  </a:cubicBezTo>
                  <a:cubicBezTo>
                    <a:pt x="608" y="15739"/>
                    <a:pt x="754" y="14961"/>
                    <a:pt x="851" y="14183"/>
                  </a:cubicBezTo>
                  <a:cubicBezTo>
                    <a:pt x="1070" y="12615"/>
                    <a:pt x="1204" y="11036"/>
                    <a:pt x="1289" y="9456"/>
                  </a:cubicBezTo>
                  <a:cubicBezTo>
                    <a:pt x="1301" y="9067"/>
                    <a:pt x="1301" y="8666"/>
                    <a:pt x="1325" y="8265"/>
                  </a:cubicBezTo>
                  <a:cubicBezTo>
                    <a:pt x="1338" y="7876"/>
                    <a:pt x="1350" y="7475"/>
                    <a:pt x="1338" y="7086"/>
                  </a:cubicBezTo>
                  <a:cubicBezTo>
                    <a:pt x="1338" y="6685"/>
                    <a:pt x="1338" y="6296"/>
                    <a:pt x="1325" y="5895"/>
                  </a:cubicBezTo>
                  <a:cubicBezTo>
                    <a:pt x="1313" y="5506"/>
                    <a:pt x="1313" y="5105"/>
                    <a:pt x="1289" y="4716"/>
                  </a:cubicBezTo>
                  <a:cubicBezTo>
                    <a:pt x="1253" y="3926"/>
                    <a:pt x="1192" y="3136"/>
                    <a:pt x="1095" y="2346"/>
                  </a:cubicBezTo>
                  <a:cubicBezTo>
                    <a:pt x="1009" y="1556"/>
                    <a:pt x="888" y="779"/>
                    <a:pt x="7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38"/>
            <p:cNvSpPr/>
            <p:nvPr/>
          </p:nvSpPr>
          <p:spPr>
            <a:xfrm>
              <a:off x="4484511" y="1437268"/>
              <a:ext cx="139824" cy="22958"/>
            </a:xfrm>
            <a:custGeom>
              <a:avLst/>
              <a:gdLst/>
              <a:ahLst/>
              <a:cxnLst/>
              <a:rect l="l" t="t" r="r" b="b"/>
              <a:pathLst>
                <a:path w="3039" h="499" extrusionOk="0">
                  <a:moveTo>
                    <a:pt x="3039" y="0"/>
                  </a:moveTo>
                  <a:lnTo>
                    <a:pt x="3039" y="0"/>
                  </a:lnTo>
                  <a:cubicBezTo>
                    <a:pt x="2772" y="49"/>
                    <a:pt x="2528" y="122"/>
                    <a:pt x="2273" y="146"/>
                  </a:cubicBezTo>
                  <a:cubicBezTo>
                    <a:pt x="2030" y="182"/>
                    <a:pt x="1775" y="207"/>
                    <a:pt x="1520" y="207"/>
                  </a:cubicBezTo>
                  <a:cubicBezTo>
                    <a:pt x="1009" y="194"/>
                    <a:pt x="499" y="134"/>
                    <a:pt x="1" y="0"/>
                  </a:cubicBezTo>
                  <a:lnTo>
                    <a:pt x="1" y="0"/>
                  </a:lnTo>
                  <a:cubicBezTo>
                    <a:pt x="207" y="170"/>
                    <a:pt x="450" y="304"/>
                    <a:pt x="718" y="377"/>
                  </a:cubicBezTo>
                  <a:cubicBezTo>
                    <a:pt x="973" y="462"/>
                    <a:pt x="1252" y="498"/>
                    <a:pt x="1520" y="498"/>
                  </a:cubicBezTo>
                  <a:cubicBezTo>
                    <a:pt x="1799" y="498"/>
                    <a:pt x="2067" y="462"/>
                    <a:pt x="2334" y="377"/>
                  </a:cubicBezTo>
                  <a:cubicBezTo>
                    <a:pt x="2589" y="292"/>
                    <a:pt x="2832" y="170"/>
                    <a:pt x="30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38"/>
            <p:cNvSpPr/>
            <p:nvPr/>
          </p:nvSpPr>
          <p:spPr>
            <a:xfrm>
              <a:off x="4484511" y="1555241"/>
              <a:ext cx="139824" cy="22958"/>
            </a:xfrm>
            <a:custGeom>
              <a:avLst/>
              <a:gdLst/>
              <a:ahLst/>
              <a:cxnLst/>
              <a:rect l="l" t="t" r="r" b="b"/>
              <a:pathLst>
                <a:path w="3039" h="499" extrusionOk="0">
                  <a:moveTo>
                    <a:pt x="3039" y="0"/>
                  </a:moveTo>
                  <a:lnTo>
                    <a:pt x="3039" y="0"/>
                  </a:lnTo>
                  <a:cubicBezTo>
                    <a:pt x="2772" y="61"/>
                    <a:pt x="2528" y="122"/>
                    <a:pt x="2273" y="146"/>
                  </a:cubicBezTo>
                  <a:cubicBezTo>
                    <a:pt x="2030" y="183"/>
                    <a:pt x="1775" y="207"/>
                    <a:pt x="1520" y="207"/>
                  </a:cubicBezTo>
                  <a:cubicBezTo>
                    <a:pt x="1009" y="195"/>
                    <a:pt x="499" y="134"/>
                    <a:pt x="1" y="0"/>
                  </a:cubicBezTo>
                  <a:lnTo>
                    <a:pt x="1" y="0"/>
                  </a:lnTo>
                  <a:cubicBezTo>
                    <a:pt x="207" y="170"/>
                    <a:pt x="450" y="304"/>
                    <a:pt x="718" y="377"/>
                  </a:cubicBezTo>
                  <a:cubicBezTo>
                    <a:pt x="973" y="462"/>
                    <a:pt x="1252" y="499"/>
                    <a:pt x="1520" y="499"/>
                  </a:cubicBezTo>
                  <a:cubicBezTo>
                    <a:pt x="1799" y="499"/>
                    <a:pt x="2067" y="462"/>
                    <a:pt x="2334" y="377"/>
                  </a:cubicBezTo>
                  <a:cubicBezTo>
                    <a:pt x="2589" y="292"/>
                    <a:pt x="2832" y="170"/>
                    <a:pt x="30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38"/>
            <p:cNvSpPr/>
            <p:nvPr/>
          </p:nvSpPr>
          <p:spPr>
            <a:xfrm>
              <a:off x="4484511" y="1673765"/>
              <a:ext cx="139824" cy="22958"/>
            </a:xfrm>
            <a:custGeom>
              <a:avLst/>
              <a:gdLst/>
              <a:ahLst/>
              <a:cxnLst/>
              <a:rect l="l" t="t" r="r" b="b"/>
              <a:pathLst>
                <a:path w="3039" h="499" extrusionOk="0">
                  <a:moveTo>
                    <a:pt x="3039" y="1"/>
                  </a:moveTo>
                  <a:lnTo>
                    <a:pt x="3039" y="1"/>
                  </a:lnTo>
                  <a:cubicBezTo>
                    <a:pt x="2772" y="49"/>
                    <a:pt x="2528" y="122"/>
                    <a:pt x="2273" y="147"/>
                  </a:cubicBezTo>
                  <a:cubicBezTo>
                    <a:pt x="2030" y="183"/>
                    <a:pt x="1775" y="207"/>
                    <a:pt x="1520" y="207"/>
                  </a:cubicBezTo>
                  <a:cubicBezTo>
                    <a:pt x="1009" y="195"/>
                    <a:pt x="499" y="134"/>
                    <a:pt x="1" y="1"/>
                  </a:cubicBezTo>
                  <a:lnTo>
                    <a:pt x="1" y="1"/>
                  </a:lnTo>
                  <a:cubicBezTo>
                    <a:pt x="207" y="171"/>
                    <a:pt x="450" y="304"/>
                    <a:pt x="718" y="377"/>
                  </a:cubicBezTo>
                  <a:cubicBezTo>
                    <a:pt x="973" y="462"/>
                    <a:pt x="1252" y="499"/>
                    <a:pt x="1520" y="499"/>
                  </a:cubicBezTo>
                  <a:cubicBezTo>
                    <a:pt x="1799" y="499"/>
                    <a:pt x="2067" y="462"/>
                    <a:pt x="2334" y="377"/>
                  </a:cubicBezTo>
                  <a:cubicBezTo>
                    <a:pt x="2589" y="292"/>
                    <a:pt x="2832" y="171"/>
                    <a:pt x="30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38"/>
            <p:cNvSpPr/>
            <p:nvPr/>
          </p:nvSpPr>
          <p:spPr>
            <a:xfrm>
              <a:off x="4484511" y="1791185"/>
              <a:ext cx="139824" cy="23556"/>
            </a:xfrm>
            <a:custGeom>
              <a:avLst/>
              <a:gdLst/>
              <a:ahLst/>
              <a:cxnLst/>
              <a:rect l="l" t="t" r="r" b="b"/>
              <a:pathLst>
                <a:path w="3039" h="512" extrusionOk="0">
                  <a:moveTo>
                    <a:pt x="3039" y="1"/>
                  </a:moveTo>
                  <a:lnTo>
                    <a:pt x="3039" y="1"/>
                  </a:lnTo>
                  <a:cubicBezTo>
                    <a:pt x="2772" y="62"/>
                    <a:pt x="2528" y="122"/>
                    <a:pt x="2273" y="159"/>
                  </a:cubicBezTo>
                  <a:cubicBezTo>
                    <a:pt x="2030" y="195"/>
                    <a:pt x="1775" y="207"/>
                    <a:pt x="1520" y="207"/>
                  </a:cubicBezTo>
                  <a:cubicBezTo>
                    <a:pt x="1009" y="207"/>
                    <a:pt x="499" y="134"/>
                    <a:pt x="1" y="1"/>
                  </a:cubicBezTo>
                  <a:lnTo>
                    <a:pt x="1" y="1"/>
                  </a:lnTo>
                  <a:cubicBezTo>
                    <a:pt x="207" y="183"/>
                    <a:pt x="450" y="305"/>
                    <a:pt x="718" y="377"/>
                  </a:cubicBezTo>
                  <a:cubicBezTo>
                    <a:pt x="973" y="463"/>
                    <a:pt x="1252" y="511"/>
                    <a:pt x="1520" y="511"/>
                  </a:cubicBezTo>
                  <a:cubicBezTo>
                    <a:pt x="1799" y="511"/>
                    <a:pt x="2067" y="463"/>
                    <a:pt x="2334" y="377"/>
                  </a:cubicBezTo>
                  <a:cubicBezTo>
                    <a:pt x="2589" y="305"/>
                    <a:pt x="2832" y="171"/>
                    <a:pt x="30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38"/>
            <p:cNvSpPr/>
            <p:nvPr/>
          </p:nvSpPr>
          <p:spPr>
            <a:xfrm>
              <a:off x="4484511" y="1909158"/>
              <a:ext cx="139824" cy="23556"/>
            </a:xfrm>
            <a:custGeom>
              <a:avLst/>
              <a:gdLst/>
              <a:ahLst/>
              <a:cxnLst/>
              <a:rect l="l" t="t" r="r" b="b"/>
              <a:pathLst>
                <a:path w="3039" h="512" extrusionOk="0">
                  <a:moveTo>
                    <a:pt x="3039" y="1"/>
                  </a:moveTo>
                  <a:lnTo>
                    <a:pt x="3039" y="1"/>
                  </a:lnTo>
                  <a:cubicBezTo>
                    <a:pt x="2772" y="62"/>
                    <a:pt x="2528" y="123"/>
                    <a:pt x="2273" y="159"/>
                  </a:cubicBezTo>
                  <a:cubicBezTo>
                    <a:pt x="2030" y="195"/>
                    <a:pt x="1775" y="208"/>
                    <a:pt x="1520" y="208"/>
                  </a:cubicBezTo>
                  <a:cubicBezTo>
                    <a:pt x="1009" y="208"/>
                    <a:pt x="499" y="135"/>
                    <a:pt x="1" y="13"/>
                  </a:cubicBezTo>
                  <a:lnTo>
                    <a:pt x="1" y="13"/>
                  </a:lnTo>
                  <a:cubicBezTo>
                    <a:pt x="207" y="183"/>
                    <a:pt x="450" y="305"/>
                    <a:pt x="718" y="390"/>
                  </a:cubicBezTo>
                  <a:cubicBezTo>
                    <a:pt x="973" y="463"/>
                    <a:pt x="1252" y="511"/>
                    <a:pt x="1520" y="511"/>
                  </a:cubicBezTo>
                  <a:cubicBezTo>
                    <a:pt x="1799" y="511"/>
                    <a:pt x="2067" y="463"/>
                    <a:pt x="2334" y="378"/>
                  </a:cubicBezTo>
                  <a:cubicBezTo>
                    <a:pt x="2589" y="305"/>
                    <a:pt x="2832" y="171"/>
                    <a:pt x="30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38"/>
            <p:cNvSpPr/>
            <p:nvPr/>
          </p:nvSpPr>
          <p:spPr>
            <a:xfrm>
              <a:off x="4484511" y="2027176"/>
              <a:ext cx="139824" cy="23510"/>
            </a:xfrm>
            <a:custGeom>
              <a:avLst/>
              <a:gdLst/>
              <a:ahLst/>
              <a:cxnLst/>
              <a:rect l="l" t="t" r="r" b="b"/>
              <a:pathLst>
                <a:path w="3039" h="511" extrusionOk="0">
                  <a:moveTo>
                    <a:pt x="3039" y="0"/>
                  </a:moveTo>
                  <a:lnTo>
                    <a:pt x="3039" y="0"/>
                  </a:lnTo>
                  <a:cubicBezTo>
                    <a:pt x="2772" y="61"/>
                    <a:pt x="2528" y="122"/>
                    <a:pt x="2273" y="158"/>
                  </a:cubicBezTo>
                  <a:cubicBezTo>
                    <a:pt x="2030" y="195"/>
                    <a:pt x="1775" y="207"/>
                    <a:pt x="1520" y="207"/>
                  </a:cubicBezTo>
                  <a:cubicBezTo>
                    <a:pt x="1009" y="207"/>
                    <a:pt x="499" y="134"/>
                    <a:pt x="1" y="12"/>
                  </a:cubicBezTo>
                  <a:lnTo>
                    <a:pt x="1" y="12"/>
                  </a:lnTo>
                  <a:cubicBezTo>
                    <a:pt x="207" y="183"/>
                    <a:pt x="450" y="304"/>
                    <a:pt x="718" y="389"/>
                  </a:cubicBezTo>
                  <a:cubicBezTo>
                    <a:pt x="973" y="474"/>
                    <a:pt x="1252" y="511"/>
                    <a:pt x="1520" y="511"/>
                  </a:cubicBezTo>
                  <a:cubicBezTo>
                    <a:pt x="1799" y="511"/>
                    <a:pt x="2067" y="474"/>
                    <a:pt x="2334" y="389"/>
                  </a:cubicBezTo>
                  <a:cubicBezTo>
                    <a:pt x="2589" y="304"/>
                    <a:pt x="2832" y="170"/>
                    <a:pt x="30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38"/>
            <p:cNvSpPr/>
            <p:nvPr/>
          </p:nvSpPr>
          <p:spPr>
            <a:xfrm>
              <a:off x="4484511" y="2145148"/>
              <a:ext cx="139824" cy="23510"/>
            </a:xfrm>
            <a:custGeom>
              <a:avLst/>
              <a:gdLst/>
              <a:ahLst/>
              <a:cxnLst/>
              <a:rect l="l" t="t" r="r" b="b"/>
              <a:pathLst>
                <a:path w="3039" h="511" extrusionOk="0">
                  <a:moveTo>
                    <a:pt x="3039" y="0"/>
                  </a:moveTo>
                  <a:lnTo>
                    <a:pt x="3039" y="0"/>
                  </a:lnTo>
                  <a:cubicBezTo>
                    <a:pt x="2772" y="61"/>
                    <a:pt x="2528" y="122"/>
                    <a:pt x="2273" y="158"/>
                  </a:cubicBezTo>
                  <a:cubicBezTo>
                    <a:pt x="2030" y="195"/>
                    <a:pt x="1775" y="207"/>
                    <a:pt x="1520" y="207"/>
                  </a:cubicBezTo>
                  <a:cubicBezTo>
                    <a:pt x="1009" y="207"/>
                    <a:pt x="499" y="146"/>
                    <a:pt x="1" y="13"/>
                  </a:cubicBezTo>
                  <a:lnTo>
                    <a:pt x="1" y="13"/>
                  </a:lnTo>
                  <a:cubicBezTo>
                    <a:pt x="207" y="183"/>
                    <a:pt x="450" y="304"/>
                    <a:pt x="718" y="389"/>
                  </a:cubicBezTo>
                  <a:cubicBezTo>
                    <a:pt x="973" y="462"/>
                    <a:pt x="1252" y="511"/>
                    <a:pt x="1520" y="511"/>
                  </a:cubicBezTo>
                  <a:cubicBezTo>
                    <a:pt x="1799" y="511"/>
                    <a:pt x="2067" y="462"/>
                    <a:pt x="2334" y="377"/>
                  </a:cubicBezTo>
                  <a:cubicBezTo>
                    <a:pt x="2589" y="304"/>
                    <a:pt x="2832" y="171"/>
                    <a:pt x="30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38"/>
            <p:cNvSpPr/>
            <p:nvPr/>
          </p:nvSpPr>
          <p:spPr>
            <a:xfrm>
              <a:off x="4330740" y="2316816"/>
              <a:ext cx="447355" cy="56497"/>
            </a:xfrm>
            <a:custGeom>
              <a:avLst/>
              <a:gdLst/>
              <a:ahLst/>
              <a:cxnLst/>
              <a:rect l="l" t="t" r="r" b="b"/>
              <a:pathLst>
                <a:path w="9723" h="1228" extrusionOk="0">
                  <a:moveTo>
                    <a:pt x="4874" y="0"/>
                  </a:moveTo>
                  <a:cubicBezTo>
                    <a:pt x="4023" y="12"/>
                    <a:pt x="3173" y="122"/>
                    <a:pt x="2358" y="328"/>
                  </a:cubicBezTo>
                  <a:cubicBezTo>
                    <a:pt x="1532" y="523"/>
                    <a:pt x="742" y="827"/>
                    <a:pt x="1" y="1228"/>
                  </a:cubicBezTo>
                  <a:cubicBezTo>
                    <a:pt x="390" y="1082"/>
                    <a:pt x="791" y="948"/>
                    <a:pt x="1192" y="839"/>
                  </a:cubicBezTo>
                  <a:cubicBezTo>
                    <a:pt x="1593" y="730"/>
                    <a:pt x="2006" y="632"/>
                    <a:pt x="2407" y="547"/>
                  </a:cubicBezTo>
                  <a:cubicBezTo>
                    <a:pt x="3221" y="401"/>
                    <a:pt x="4048" y="316"/>
                    <a:pt x="4874" y="292"/>
                  </a:cubicBezTo>
                  <a:cubicBezTo>
                    <a:pt x="4933" y="291"/>
                    <a:pt x="4992" y="291"/>
                    <a:pt x="5051" y="291"/>
                  </a:cubicBezTo>
                  <a:cubicBezTo>
                    <a:pt x="5818" y="291"/>
                    <a:pt x="6585" y="364"/>
                    <a:pt x="7341" y="511"/>
                  </a:cubicBezTo>
                  <a:cubicBezTo>
                    <a:pt x="7742" y="596"/>
                    <a:pt x="8143" y="693"/>
                    <a:pt x="8544" y="815"/>
                  </a:cubicBezTo>
                  <a:cubicBezTo>
                    <a:pt x="8945" y="924"/>
                    <a:pt x="9334" y="1082"/>
                    <a:pt x="9723" y="1228"/>
                  </a:cubicBezTo>
                  <a:cubicBezTo>
                    <a:pt x="8994" y="802"/>
                    <a:pt x="8204" y="486"/>
                    <a:pt x="7390" y="280"/>
                  </a:cubicBezTo>
                  <a:cubicBezTo>
                    <a:pt x="6976" y="183"/>
                    <a:pt x="6563" y="110"/>
                    <a:pt x="6138" y="61"/>
                  </a:cubicBezTo>
                  <a:cubicBezTo>
                    <a:pt x="5712" y="12"/>
                    <a:pt x="5287" y="0"/>
                    <a:pt x="48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52FABD6E-AF17-0DA5-0CE3-96DC2B87B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261" y="874546"/>
            <a:ext cx="1558978" cy="10536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Infográficos de Gatilhos de Asma by Slidesgo">
  <a:themeElements>
    <a:clrScheme name="Simple Light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409DC4"/>
      </a:accent1>
      <a:accent2>
        <a:srgbClr val="FF4945"/>
      </a:accent2>
      <a:accent3>
        <a:srgbClr val="72C8F1"/>
      </a:accent3>
      <a:accent4>
        <a:srgbClr val="ABDEFA"/>
      </a:accent4>
      <a:accent5>
        <a:srgbClr val="E4F4FD"/>
      </a:accent5>
      <a:accent6>
        <a:srgbClr val="FD9D28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1176</Words>
  <Application>Microsoft Office PowerPoint</Application>
  <PresentationFormat>Экран (16:9)</PresentationFormat>
  <Paragraphs>85</Paragraphs>
  <Slides>19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Wingdings</vt:lpstr>
      <vt:lpstr>Roboto</vt:lpstr>
      <vt:lpstr>Fira Sans Extra Condensed</vt:lpstr>
      <vt:lpstr>Times New Roman</vt:lpstr>
      <vt:lpstr>Arial</vt:lpstr>
      <vt:lpstr>Calibri</vt:lpstr>
      <vt:lpstr>Infográficos de Gatilhos de Asma by Slidesgo</vt:lpstr>
      <vt:lpstr>Школа пациента с бронхиальной астмой</vt:lpstr>
      <vt:lpstr>Занятие 3</vt:lpstr>
      <vt:lpstr>Вводная часть</vt:lpstr>
      <vt:lpstr>Обострение бронхиальной астмы</vt:lpstr>
      <vt:lpstr>Основные тригеры</vt:lpstr>
      <vt:lpstr>Факторы риска развития обострения</vt:lpstr>
      <vt:lpstr>Активная часть</vt:lpstr>
      <vt:lpstr>Фармакотерапия</vt:lpstr>
      <vt:lpstr>Препараты для самопомощи при приступе бронхиальной астмы</vt:lpstr>
      <vt:lpstr>Что же делать при обострении? И как его заподозрить?</vt:lpstr>
      <vt:lpstr>Лечение обострения в домашних условиях</vt:lpstr>
      <vt:lpstr>Небулайзер</vt:lpstr>
      <vt:lpstr>Типы небулайзеров</vt:lpstr>
      <vt:lpstr>Презентация PowerPoint</vt:lpstr>
      <vt:lpstr>Какие препараты могут быть назначены через небулайзер</vt:lpstr>
      <vt:lpstr>В небулайзере нельзя использовать</vt:lpstr>
      <vt:lpstr>Советы слушателям по профилактике развития обострений БА.</vt:lpstr>
      <vt:lpstr>Советы слушателям по профилактике развития обострений БА.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пациента с бронхиальной астмой</dc:title>
  <cp:lastModifiedBy>Антон Шаклеин</cp:lastModifiedBy>
  <cp:revision>5</cp:revision>
  <dcterms:modified xsi:type="dcterms:W3CDTF">2023-11-22T14:39:29Z</dcterms:modified>
</cp:coreProperties>
</file>