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20"/>
  </p:notes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2" r:id="rId10"/>
    <p:sldId id="273" r:id="rId11"/>
    <p:sldId id="257" r:id="rId12"/>
    <p:sldId id="264" r:id="rId13"/>
    <p:sldId id="293" r:id="rId14"/>
    <p:sldId id="266" r:id="rId15"/>
    <p:sldId id="271" r:id="rId16"/>
    <p:sldId id="294" r:id="rId17"/>
    <p:sldId id="295" r:id="rId18"/>
    <p:sldId id="277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Fira Sans Extra Condensed" panose="020B0503050000020004" pitchFamily="34" charset="0"/>
      <p:regular r:id="rId25"/>
      <p:bold r:id="rId26"/>
      <p:italic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63">
          <p15:clr>
            <a:srgbClr val="9AA0A6"/>
          </p15:clr>
        </p15:guide>
        <p15:guide id="2" pos="50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2"/>
      </p:cViewPr>
      <p:guideLst>
        <p:guide orient="horz" pos="1163"/>
        <p:guide pos="5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332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dfd2b51c30_0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dfd2b51c30_0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df75bcc1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df75bcc1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dfd2b51c3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dfd2b51c3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dfd2b51c3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dfd2b51c3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9049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dfd2b51c30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dfd2b51c30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dfd2b51c30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dfd2b51c30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dfd2b51c30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dfd2b51c30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3644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dfd2b51c30_0_1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dfd2b51c30_0_1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09425" y="1716800"/>
            <a:ext cx="3778500" cy="12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09550" y="3003700"/>
            <a:ext cx="3778500" cy="4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8100"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ctrTitle"/>
          </p:nvPr>
        </p:nvSpPr>
        <p:spPr>
          <a:xfrm>
            <a:off x="178925" y="1981137"/>
            <a:ext cx="4660312" cy="12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Школа пациента с бронхиальной астмой</a:t>
            </a:r>
            <a:endParaRPr sz="4000" dirty="0"/>
          </a:p>
        </p:txBody>
      </p:sp>
      <p:sp>
        <p:nvSpPr>
          <p:cNvPr id="53" name="Google Shape;53;p17"/>
          <p:cNvSpPr/>
          <p:nvPr/>
        </p:nvSpPr>
        <p:spPr>
          <a:xfrm>
            <a:off x="5031461" y="0"/>
            <a:ext cx="4072925" cy="5212075"/>
          </a:xfrm>
          <a:custGeom>
            <a:avLst/>
            <a:gdLst/>
            <a:ahLst/>
            <a:cxnLst/>
            <a:rect l="l" t="t" r="r" b="b"/>
            <a:pathLst>
              <a:path w="162917" h="208483" extrusionOk="0">
                <a:moveTo>
                  <a:pt x="63512" y="0"/>
                </a:moveTo>
                <a:cubicBezTo>
                  <a:pt x="63512" y="0"/>
                  <a:pt x="71818" y="39395"/>
                  <a:pt x="43365" y="39395"/>
                </a:cubicBezTo>
                <a:cubicBezTo>
                  <a:pt x="14911" y="39395"/>
                  <a:pt x="0" y="61077"/>
                  <a:pt x="0" y="117084"/>
                </a:cubicBezTo>
                <a:lnTo>
                  <a:pt x="0" y="208483"/>
                </a:lnTo>
                <a:lnTo>
                  <a:pt x="162917" y="208483"/>
                </a:lnTo>
                <a:lnTo>
                  <a:pt x="162917" y="117084"/>
                </a:lnTo>
                <a:cubicBezTo>
                  <a:pt x="162883" y="61044"/>
                  <a:pt x="147939" y="39395"/>
                  <a:pt x="119486" y="39395"/>
                </a:cubicBezTo>
                <a:cubicBezTo>
                  <a:pt x="91032" y="39395"/>
                  <a:pt x="99371" y="0"/>
                  <a:pt x="993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7"/>
          <p:cNvSpPr/>
          <p:nvPr/>
        </p:nvSpPr>
        <p:spPr>
          <a:xfrm>
            <a:off x="8484749" y="2057161"/>
            <a:ext cx="41300" cy="2739075"/>
          </a:xfrm>
          <a:custGeom>
            <a:avLst/>
            <a:gdLst/>
            <a:ahLst/>
            <a:cxnLst/>
            <a:rect l="l" t="t" r="r" b="b"/>
            <a:pathLst>
              <a:path w="1652" h="109563" extrusionOk="0">
                <a:moveTo>
                  <a:pt x="822" y="1"/>
                </a:moveTo>
                <a:cubicBezTo>
                  <a:pt x="409" y="1"/>
                  <a:pt x="0" y="284"/>
                  <a:pt x="50" y="851"/>
                </a:cubicBezTo>
                <a:lnTo>
                  <a:pt x="50" y="109563"/>
                </a:lnTo>
                <a:lnTo>
                  <a:pt x="1618" y="109563"/>
                </a:lnTo>
                <a:lnTo>
                  <a:pt x="1618" y="851"/>
                </a:lnTo>
                <a:cubicBezTo>
                  <a:pt x="1652" y="284"/>
                  <a:pt x="1235" y="1"/>
                  <a:pt x="82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7"/>
          <p:cNvSpPr/>
          <p:nvPr/>
        </p:nvSpPr>
        <p:spPr>
          <a:xfrm>
            <a:off x="5724862" y="2057160"/>
            <a:ext cx="40875" cy="2739075"/>
          </a:xfrm>
          <a:custGeom>
            <a:avLst/>
            <a:gdLst/>
            <a:ahLst/>
            <a:cxnLst/>
            <a:rect l="l" t="t" r="r" b="b"/>
            <a:pathLst>
              <a:path w="1635" h="109563" extrusionOk="0">
                <a:moveTo>
                  <a:pt x="818" y="1"/>
                </a:moveTo>
                <a:cubicBezTo>
                  <a:pt x="409" y="1"/>
                  <a:pt x="0" y="284"/>
                  <a:pt x="50" y="851"/>
                </a:cubicBezTo>
                <a:lnTo>
                  <a:pt x="50" y="109563"/>
                </a:lnTo>
                <a:lnTo>
                  <a:pt x="1585" y="109563"/>
                </a:lnTo>
                <a:lnTo>
                  <a:pt x="1585" y="851"/>
                </a:lnTo>
                <a:cubicBezTo>
                  <a:pt x="1635" y="284"/>
                  <a:pt x="1226" y="1"/>
                  <a:pt x="81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EB339C0-925D-2EE7-407F-C0A51B2EB58A}"/>
              </a:ext>
            </a:extLst>
          </p:cNvPr>
          <p:cNvGrpSpPr/>
          <p:nvPr/>
        </p:nvGrpSpPr>
        <p:grpSpPr>
          <a:xfrm>
            <a:off x="5809524" y="928600"/>
            <a:ext cx="2596025" cy="2826200"/>
            <a:chOff x="3966449" y="264352"/>
            <a:chExt cx="2596025" cy="2826200"/>
          </a:xfrm>
        </p:grpSpPr>
        <p:sp>
          <p:nvSpPr>
            <p:cNvPr id="56" name="Google Shape;56;p17"/>
            <p:cNvSpPr/>
            <p:nvPr/>
          </p:nvSpPr>
          <p:spPr>
            <a:xfrm>
              <a:off x="4832899" y="264352"/>
              <a:ext cx="843950" cy="1325125"/>
            </a:xfrm>
            <a:custGeom>
              <a:avLst/>
              <a:gdLst/>
              <a:ahLst/>
              <a:cxnLst/>
              <a:rect l="l" t="t" r="r" b="b"/>
              <a:pathLst>
                <a:path w="33758" h="53005" extrusionOk="0">
                  <a:moveTo>
                    <a:pt x="14611" y="0"/>
                  </a:moveTo>
                  <a:lnTo>
                    <a:pt x="14611" y="32924"/>
                  </a:lnTo>
                  <a:cubicBezTo>
                    <a:pt x="14611" y="33824"/>
                    <a:pt x="13943" y="48501"/>
                    <a:pt x="0" y="48501"/>
                  </a:cubicBezTo>
                  <a:lnTo>
                    <a:pt x="0" y="53005"/>
                  </a:lnTo>
                  <a:cubicBezTo>
                    <a:pt x="9674" y="53005"/>
                    <a:pt x="14410" y="47467"/>
                    <a:pt x="16645" y="42831"/>
                  </a:cubicBezTo>
                  <a:cubicBezTo>
                    <a:pt x="16712" y="42664"/>
                    <a:pt x="16812" y="42497"/>
                    <a:pt x="16879" y="42364"/>
                  </a:cubicBezTo>
                  <a:lnTo>
                    <a:pt x="17112" y="42831"/>
                  </a:lnTo>
                  <a:cubicBezTo>
                    <a:pt x="19347" y="47467"/>
                    <a:pt x="24051" y="53005"/>
                    <a:pt x="33758" y="53005"/>
                  </a:cubicBezTo>
                  <a:lnTo>
                    <a:pt x="33758" y="48501"/>
                  </a:lnTo>
                  <a:cubicBezTo>
                    <a:pt x="19814" y="48501"/>
                    <a:pt x="19147" y="33791"/>
                    <a:pt x="19114" y="32924"/>
                  </a:cubicBezTo>
                  <a:lnTo>
                    <a:pt x="191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7"/>
            <p:cNvSpPr/>
            <p:nvPr/>
          </p:nvSpPr>
          <p:spPr>
            <a:xfrm>
              <a:off x="5189763" y="558737"/>
              <a:ext cx="125100" cy="16700"/>
            </a:xfrm>
            <a:custGeom>
              <a:avLst/>
              <a:gdLst/>
              <a:ahLst/>
              <a:cxnLst/>
              <a:rect l="l" t="t" r="r" b="b"/>
              <a:pathLst>
                <a:path w="5004" h="668" extrusionOk="0">
                  <a:moveTo>
                    <a:pt x="0" y="1"/>
                  </a:moveTo>
                  <a:lnTo>
                    <a:pt x="0" y="668"/>
                  </a:lnTo>
                  <a:lnTo>
                    <a:pt x="5004" y="668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7"/>
            <p:cNvSpPr/>
            <p:nvPr/>
          </p:nvSpPr>
          <p:spPr>
            <a:xfrm>
              <a:off x="3966449" y="1003202"/>
              <a:ext cx="1258400" cy="2087350"/>
            </a:xfrm>
            <a:custGeom>
              <a:avLst/>
              <a:gdLst/>
              <a:ahLst/>
              <a:cxnLst/>
              <a:rect l="l" t="t" r="r" b="b"/>
              <a:pathLst>
                <a:path w="50336" h="83494" extrusionOk="0">
                  <a:moveTo>
                    <a:pt x="35225" y="2369"/>
                  </a:moveTo>
                  <a:cubicBezTo>
                    <a:pt x="43931" y="2369"/>
                    <a:pt x="47968" y="24351"/>
                    <a:pt x="47968" y="71552"/>
                  </a:cubicBezTo>
                  <a:cubicBezTo>
                    <a:pt x="47968" y="75088"/>
                    <a:pt x="46066" y="77589"/>
                    <a:pt x="42163" y="79191"/>
                  </a:cubicBezTo>
                  <a:cubicBezTo>
                    <a:pt x="39028" y="80491"/>
                    <a:pt x="34758" y="81125"/>
                    <a:pt x="29421" y="81125"/>
                  </a:cubicBezTo>
                  <a:cubicBezTo>
                    <a:pt x="25685" y="81125"/>
                    <a:pt x="21949" y="80825"/>
                    <a:pt x="18246" y="80258"/>
                  </a:cubicBezTo>
                  <a:cubicBezTo>
                    <a:pt x="11108" y="79057"/>
                    <a:pt x="6671" y="74821"/>
                    <a:pt x="5104" y="67682"/>
                  </a:cubicBezTo>
                  <a:cubicBezTo>
                    <a:pt x="3169" y="58943"/>
                    <a:pt x="5604" y="45633"/>
                    <a:pt x="11775" y="31223"/>
                  </a:cubicBezTo>
                  <a:cubicBezTo>
                    <a:pt x="17012" y="19048"/>
                    <a:pt x="24051" y="8240"/>
                    <a:pt x="28854" y="4937"/>
                  </a:cubicBezTo>
                  <a:cubicBezTo>
                    <a:pt x="31356" y="3203"/>
                    <a:pt x="33457" y="2369"/>
                    <a:pt x="35225" y="2369"/>
                  </a:cubicBezTo>
                  <a:close/>
                  <a:moveTo>
                    <a:pt x="35225" y="1"/>
                  </a:moveTo>
                  <a:cubicBezTo>
                    <a:pt x="32957" y="1"/>
                    <a:pt x="30455" y="968"/>
                    <a:pt x="27520" y="2969"/>
                  </a:cubicBezTo>
                  <a:cubicBezTo>
                    <a:pt x="22383" y="6505"/>
                    <a:pt x="15011" y="17747"/>
                    <a:pt x="9640" y="30289"/>
                  </a:cubicBezTo>
                  <a:cubicBezTo>
                    <a:pt x="5871" y="39028"/>
                    <a:pt x="0" y="55540"/>
                    <a:pt x="2802" y="68183"/>
                  </a:cubicBezTo>
                  <a:cubicBezTo>
                    <a:pt x="3636" y="72052"/>
                    <a:pt x="5270" y="75221"/>
                    <a:pt x="7639" y="77589"/>
                  </a:cubicBezTo>
                  <a:cubicBezTo>
                    <a:pt x="10207" y="80191"/>
                    <a:pt x="13643" y="81859"/>
                    <a:pt x="17846" y="82593"/>
                  </a:cubicBezTo>
                  <a:cubicBezTo>
                    <a:pt x="21682" y="83160"/>
                    <a:pt x="25552" y="83460"/>
                    <a:pt x="29421" y="83494"/>
                  </a:cubicBezTo>
                  <a:cubicBezTo>
                    <a:pt x="35058" y="83494"/>
                    <a:pt x="39662" y="82760"/>
                    <a:pt x="43064" y="81359"/>
                  </a:cubicBezTo>
                  <a:cubicBezTo>
                    <a:pt x="47834" y="79391"/>
                    <a:pt x="50336" y="75988"/>
                    <a:pt x="50336" y="71518"/>
                  </a:cubicBezTo>
                  <a:cubicBezTo>
                    <a:pt x="50336" y="45667"/>
                    <a:pt x="49135" y="27587"/>
                    <a:pt x="46667" y="16179"/>
                  </a:cubicBezTo>
                  <a:cubicBezTo>
                    <a:pt x="45432" y="10641"/>
                    <a:pt x="43965" y="6705"/>
                    <a:pt x="42097" y="4003"/>
                  </a:cubicBezTo>
                  <a:cubicBezTo>
                    <a:pt x="40229" y="1335"/>
                    <a:pt x="37927" y="1"/>
                    <a:pt x="352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7"/>
            <p:cNvSpPr/>
            <p:nvPr/>
          </p:nvSpPr>
          <p:spPr>
            <a:xfrm>
              <a:off x="5304049" y="1003202"/>
              <a:ext cx="1258425" cy="2087350"/>
            </a:xfrm>
            <a:custGeom>
              <a:avLst/>
              <a:gdLst/>
              <a:ahLst/>
              <a:cxnLst/>
              <a:rect l="l" t="t" r="r" b="b"/>
              <a:pathLst>
                <a:path w="50337" h="83494" extrusionOk="0">
                  <a:moveTo>
                    <a:pt x="15112" y="2369"/>
                  </a:moveTo>
                  <a:cubicBezTo>
                    <a:pt x="16880" y="2369"/>
                    <a:pt x="18981" y="3203"/>
                    <a:pt x="21483" y="4937"/>
                  </a:cubicBezTo>
                  <a:cubicBezTo>
                    <a:pt x="26286" y="8240"/>
                    <a:pt x="33325" y="19081"/>
                    <a:pt x="38528" y="31256"/>
                  </a:cubicBezTo>
                  <a:cubicBezTo>
                    <a:pt x="44733" y="45667"/>
                    <a:pt x="47168" y="58943"/>
                    <a:pt x="45233" y="67716"/>
                  </a:cubicBezTo>
                  <a:cubicBezTo>
                    <a:pt x="43665" y="74854"/>
                    <a:pt x="39229" y="79057"/>
                    <a:pt x="32090" y="80291"/>
                  </a:cubicBezTo>
                  <a:cubicBezTo>
                    <a:pt x="28388" y="80825"/>
                    <a:pt x="24652" y="81125"/>
                    <a:pt x="20882" y="81125"/>
                  </a:cubicBezTo>
                  <a:cubicBezTo>
                    <a:pt x="12443" y="81125"/>
                    <a:pt x="2369" y="79457"/>
                    <a:pt x="2369" y="71552"/>
                  </a:cubicBezTo>
                  <a:cubicBezTo>
                    <a:pt x="2369" y="24351"/>
                    <a:pt x="6405" y="2369"/>
                    <a:pt x="15112" y="2369"/>
                  </a:cubicBezTo>
                  <a:close/>
                  <a:moveTo>
                    <a:pt x="15112" y="1"/>
                  </a:moveTo>
                  <a:cubicBezTo>
                    <a:pt x="12410" y="1"/>
                    <a:pt x="10108" y="1368"/>
                    <a:pt x="8240" y="4037"/>
                  </a:cubicBezTo>
                  <a:cubicBezTo>
                    <a:pt x="6372" y="6705"/>
                    <a:pt x="4871" y="10675"/>
                    <a:pt x="3670" y="16212"/>
                  </a:cubicBezTo>
                  <a:cubicBezTo>
                    <a:pt x="1202" y="27587"/>
                    <a:pt x="1" y="45700"/>
                    <a:pt x="1" y="71552"/>
                  </a:cubicBezTo>
                  <a:cubicBezTo>
                    <a:pt x="1" y="76989"/>
                    <a:pt x="3637" y="83494"/>
                    <a:pt x="20916" y="83494"/>
                  </a:cubicBezTo>
                  <a:cubicBezTo>
                    <a:pt x="24785" y="83494"/>
                    <a:pt x="28655" y="83193"/>
                    <a:pt x="32491" y="82593"/>
                  </a:cubicBezTo>
                  <a:cubicBezTo>
                    <a:pt x="36694" y="81859"/>
                    <a:pt x="40130" y="80191"/>
                    <a:pt x="42698" y="77589"/>
                  </a:cubicBezTo>
                  <a:cubicBezTo>
                    <a:pt x="45066" y="75221"/>
                    <a:pt x="46668" y="72052"/>
                    <a:pt x="47535" y="68183"/>
                  </a:cubicBezTo>
                  <a:cubicBezTo>
                    <a:pt x="50337" y="55574"/>
                    <a:pt x="44466" y="39028"/>
                    <a:pt x="40697" y="30322"/>
                  </a:cubicBezTo>
                  <a:cubicBezTo>
                    <a:pt x="35326" y="17747"/>
                    <a:pt x="27954" y="6539"/>
                    <a:pt x="22817" y="2969"/>
                  </a:cubicBezTo>
                  <a:cubicBezTo>
                    <a:pt x="19882" y="1001"/>
                    <a:pt x="17380" y="1"/>
                    <a:pt x="15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7"/>
            <p:cNvSpPr/>
            <p:nvPr/>
          </p:nvSpPr>
          <p:spPr>
            <a:xfrm>
              <a:off x="5189763" y="361937"/>
              <a:ext cx="125100" cy="15875"/>
            </a:xfrm>
            <a:custGeom>
              <a:avLst/>
              <a:gdLst/>
              <a:ahLst/>
              <a:cxnLst/>
              <a:rect l="l" t="t" r="r" b="b"/>
              <a:pathLst>
                <a:path w="5004" h="635" extrusionOk="0">
                  <a:moveTo>
                    <a:pt x="0" y="0"/>
                  </a:moveTo>
                  <a:lnTo>
                    <a:pt x="0" y="634"/>
                  </a:lnTo>
                  <a:lnTo>
                    <a:pt x="5004" y="634"/>
                  </a:lnTo>
                  <a:lnTo>
                    <a:pt x="50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" name="Google Shape;57;p17">
              <a:extLst>
                <a:ext uri="{FF2B5EF4-FFF2-40B4-BE49-F238E27FC236}">
                  <a16:creationId xmlns:a16="http://schemas.microsoft.com/office/drawing/2014/main" id="{02156D1D-5852-9967-923D-550CD06D2190}"/>
                </a:ext>
              </a:extLst>
            </p:cNvPr>
            <p:cNvSpPr/>
            <p:nvPr/>
          </p:nvSpPr>
          <p:spPr>
            <a:xfrm>
              <a:off x="5189763" y="756362"/>
              <a:ext cx="125100" cy="16700"/>
            </a:xfrm>
            <a:custGeom>
              <a:avLst/>
              <a:gdLst/>
              <a:ahLst/>
              <a:cxnLst/>
              <a:rect l="l" t="t" r="r" b="b"/>
              <a:pathLst>
                <a:path w="5004" h="668" extrusionOk="0">
                  <a:moveTo>
                    <a:pt x="0" y="1"/>
                  </a:moveTo>
                  <a:lnTo>
                    <a:pt x="0" y="668"/>
                  </a:lnTo>
                  <a:lnTo>
                    <a:pt x="5004" y="668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3F5CE27-C717-CA93-572A-E8CC4AD9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123" y="928600"/>
            <a:ext cx="1429915" cy="9664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46CB2-6EAE-44DF-3736-AF2F4116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09" y="30917"/>
            <a:ext cx="8520600" cy="841800"/>
          </a:xfrm>
        </p:spPr>
        <p:txBody>
          <a:bodyPr/>
          <a:lstStyle/>
          <a:p>
            <a:r>
              <a:rPr lang="ru-RU" dirty="0"/>
              <a:t>Занятие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F2673-69A7-C692-34DA-98AB66ABA5B9}"/>
              </a:ext>
            </a:extLst>
          </p:cNvPr>
          <p:cNvSpPr txBox="1"/>
          <p:nvPr/>
        </p:nvSpPr>
        <p:spPr>
          <a:xfrm>
            <a:off x="33074" y="1365279"/>
            <a:ext cx="5550762" cy="161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2-го занятия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2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25146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методы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астмы,</a:t>
            </a:r>
          </a:p>
          <a:p>
            <a:pPr marL="342900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25146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причины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недостаточного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астмы,</a:t>
            </a:r>
          </a:p>
          <a:p>
            <a:pPr marL="342900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25146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</a:t>
            </a:r>
            <a:r>
              <a:rPr lang="ru-RU" sz="1800" spc="-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</a:t>
            </a:r>
            <a:r>
              <a:rPr lang="ru-RU" sz="1800" spc="-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проведения</a:t>
            </a:r>
            <a:r>
              <a:rPr lang="ru-RU" sz="1800" spc="-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пикфлоуметрии</a:t>
            </a:r>
            <a:r>
              <a:rPr lang="ru-RU" sz="1800" spc="-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spc="-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</a:t>
            </a:r>
            <a:r>
              <a:rPr lang="ru-RU" sz="1800" spc="-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ее</a:t>
            </a:r>
            <a:r>
              <a:rPr lang="ru-RU" sz="1800" spc="-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графическая вставка, иллюстрация, Человеческое лиц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608347-C083-A06F-D586-00D7D2404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9" t="4211" r="6338" b="4520"/>
          <a:stretch/>
        </p:blipFill>
        <p:spPr>
          <a:xfrm>
            <a:off x="5583836" y="1056737"/>
            <a:ext cx="3560164" cy="2889180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18AD3DC-7C23-0B06-CA75-2085D77BD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65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C05E3-8164-E179-81FD-983B8D2F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1"/>
            <a:ext cx="8520600" cy="841800"/>
          </a:xfrm>
        </p:spPr>
        <p:txBody>
          <a:bodyPr/>
          <a:lstStyle/>
          <a:p>
            <a:r>
              <a:rPr lang="ru-RU" dirty="0"/>
              <a:t>Вводная часть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64C79-F26C-60D5-BA68-5AC22659D1E0}"/>
              </a:ext>
            </a:extLst>
          </p:cNvPr>
          <p:cNvSpPr txBox="1"/>
          <p:nvPr/>
        </p:nvSpPr>
        <p:spPr>
          <a:xfrm>
            <a:off x="239842" y="1294477"/>
            <a:ext cx="490487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24765" indent="449580" algn="just">
              <a:spcBef>
                <a:spcPts val="220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Терапия бронхиальной астмы преследует цель - добиться контроля над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заболеванием,</a:t>
            </a:r>
            <a:r>
              <a:rPr lang="ru-RU" sz="16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обеспечить</a:t>
            </a:r>
            <a:r>
              <a:rPr lang="ru-RU" sz="16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возможность</a:t>
            </a:r>
            <a:r>
              <a:rPr lang="ru-RU" sz="16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ведения</a:t>
            </a:r>
            <a:r>
              <a:rPr lang="ru-RU" sz="16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привычного</a:t>
            </a:r>
            <a:r>
              <a:rPr lang="ru-RU" sz="16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образа</a:t>
            </a:r>
            <a:r>
              <a:rPr lang="ru-RU" sz="16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жизни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дискомфорта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(без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заниматься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повседневной,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деятельностью,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т.д.).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методы,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сегодняшний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доступны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любому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пациенту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применимы 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домашних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D51E7F2-7E1B-2FCB-78AF-8D03257FD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8922EBC-C091-F2A8-2E15-3CAE65326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577" y="1401870"/>
            <a:ext cx="3861378" cy="23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37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1AD29-58CE-938E-79E2-18CF15442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62089"/>
            <a:ext cx="8520600" cy="841800"/>
          </a:xfrm>
        </p:spPr>
        <p:txBody>
          <a:bodyPr/>
          <a:lstStyle/>
          <a:p>
            <a:r>
              <a:rPr lang="ru-RU" dirty="0" err="1"/>
              <a:t>Пикфлоуметр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F78CD-C0FE-5BAB-4987-F5F075740869}"/>
              </a:ext>
            </a:extLst>
          </p:cNvPr>
          <p:cNvSpPr txBox="1"/>
          <p:nvPr/>
        </p:nvSpPr>
        <p:spPr>
          <a:xfrm>
            <a:off x="97436" y="1103889"/>
            <a:ext cx="5516380" cy="3318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marR="143510" indent="449580" algn="just">
              <a:spcBef>
                <a:spcPts val="220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проявлением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бронхообструкция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(сужение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бронхов),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которое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появляться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усиливаться, то ослабевать и даже полностью исчезать.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46050" marR="143510" indent="449580" algn="just">
              <a:spcBef>
                <a:spcPts val="220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сравнения, 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гипертонией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артериальное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давление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периодически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повышаться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снижаться.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артериальной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гипертонией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контроля АД используют тонометр,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больных же бронхиальной астмой есть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свой прибор, позволяющий контролировать состояние -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пикфлоуметр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 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английского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peak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flow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meter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измеритель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пиковой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(максимально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большой) объемной скорости, с которой человек может выдохнуть воздух из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легких.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9BC21E9-E7AE-BB93-A889-393A5F983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6" name="Рисунок 5" descr="Изображение выглядит как пластик&#10;&#10;Автоматически созданное описание">
            <a:extLst>
              <a:ext uri="{FF2B5EF4-FFF2-40B4-BE49-F238E27FC236}">
                <a16:creationId xmlns:a16="http://schemas.microsoft.com/office/drawing/2014/main" id="{2C13CA8B-5DC2-D7F1-8F06-E48A9787B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549" y="1864376"/>
            <a:ext cx="3653451" cy="181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1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94170-E4C2-060E-7778-9B6FAE8D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2"/>
            <a:ext cx="8520600" cy="614835"/>
          </a:xfrm>
        </p:spPr>
        <p:txBody>
          <a:bodyPr/>
          <a:lstStyle/>
          <a:p>
            <a:pPr marL="146685" marR="144145" indent="450215">
              <a:spcBef>
                <a:spcPts val="20"/>
              </a:spcBef>
              <a:spcAft>
                <a:spcPts val="0"/>
              </a:spcAft>
            </a:pPr>
            <a:r>
              <a:rPr lang="ru-RU" sz="2800" dirty="0"/>
              <a:t>Пиковая скорость выдоха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88CD19-FE11-01EE-BC43-F5B134564C54}"/>
              </a:ext>
            </a:extLst>
          </p:cNvPr>
          <p:cNvSpPr txBox="1"/>
          <p:nvPr/>
        </p:nvSpPr>
        <p:spPr>
          <a:xfrm>
            <a:off x="97438" y="957739"/>
            <a:ext cx="499172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marR="142240" indent="449580" algn="just"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Она говорит о том, насколько свободны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сужаются,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уменьшается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значение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падает.</a:t>
            </a:r>
          </a:p>
          <a:p>
            <a:pPr marL="146050" marR="142240" indent="449580" algn="just"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 необходимо измерять утром, сразу после пробуждения, до приема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препаратов, обычно при этом получается близкое к минимальному значение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ПСВ. Вечером ПСВ измеряется перед сном, как правило, получаются более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Суточную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вариабельность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определяют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амплитуду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(разность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максимальными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минимальными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значениями в течение дня), выраженную в процентах от средней за день ПСВ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усредненную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1-2 недели.</a:t>
            </a:r>
          </a:p>
        </p:txBody>
      </p:sp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1E6D333-7885-9C4B-AD6D-96F229D0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E6E7291-AC31-CBB3-026A-BA7F3995C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161" y="957739"/>
            <a:ext cx="3964897" cy="329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8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19D39-E7C8-5749-D97A-44FFC47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97197"/>
            <a:ext cx="8520600" cy="841800"/>
          </a:xfrm>
        </p:spPr>
        <p:txBody>
          <a:bodyPr/>
          <a:lstStyle/>
          <a:p>
            <a:r>
              <a:rPr lang="ru-RU" sz="3600" dirty="0"/>
              <a:t>Пиковая скорость выдоха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58E86-85BC-60D9-BEFB-7739A92FBD09}"/>
              </a:ext>
            </a:extLst>
          </p:cNvPr>
          <p:cNvSpPr txBox="1"/>
          <p:nvPr/>
        </p:nvSpPr>
        <p:spPr>
          <a:xfrm>
            <a:off x="134474" y="1386939"/>
            <a:ext cx="506667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marR="142875" indent="449580" algn="just"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Еще одним методом оценки вариабельности ПСВ является определение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минимальной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неделю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(измеряемой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утром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бронхолитиков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в процентах от самого лучшего в этот же период показателя.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Второй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считается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лучшим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лабильности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просвета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дыхательных путей. Для того, чтобы определить свой лучший показатель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несколько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измерений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хорошего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самочувствия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нескольких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дней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вычислить среднее.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1F0D708-0C9D-261E-C06B-C0D6EA035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9BB34C46-29EC-B6D5-F8AA-89E25715F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513" y="1386939"/>
            <a:ext cx="3741013" cy="24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5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8A7D2-11CF-BD93-83AB-37BED0B64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Для чего используют </a:t>
            </a:r>
            <a:r>
              <a:rPr lang="ru-RU" dirty="0" err="1"/>
              <a:t>пикфлоуметр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EA6FC-1C2C-A847-6221-690F7780097A}"/>
              </a:ext>
            </a:extLst>
          </p:cNvPr>
          <p:cNvSpPr txBox="1"/>
          <p:nvPr/>
        </p:nvSpPr>
        <p:spPr>
          <a:xfrm>
            <a:off x="176788" y="1176728"/>
            <a:ext cx="486740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marR="142875" indent="44958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помощью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пикфлоуметра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можно оценить свое текущее состояние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предвидеть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надвигающийся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Пикфлоуметр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может помочь выяснить, что именно приводит к ухудшению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состояния.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физическая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нагрузка,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контакт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аллергеном,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стрессовая ситуация и т.д. Следя за изменениями ПСВ, можно исключить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факторы,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вызывающие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ухудшение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состояния.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7D22DC-24B2-ACF7-E77F-DF35D743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5" name="Рисунок 4" descr="Изображение выглядит как удаленное управление, контроль, в помещении, контроллер&#10;&#10;Автоматически созданное описание">
            <a:extLst>
              <a:ext uri="{FF2B5EF4-FFF2-40B4-BE49-F238E27FC236}">
                <a16:creationId xmlns:a16="http://schemas.microsoft.com/office/drawing/2014/main" id="{2ADC88B7-AE9D-A933-050C-0BF2BA543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905" y="941101"/>
            <a:ext cx="3261298" cy="326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2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9.png">
            <a:extLst>
              <a:ext uri="{FF2B5EF4-FFF2-40B4-BE49-F238E27FC236}">
                <a16:creationId xmlns:a16="http://schemas.microsoft.com/office/drawing/2014/main" id="{1151BDA1-9A01-5EFD-EB19-FEDC91366F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921"/>
          <a:stretch/>
        </p:blipFill>
        <p:spPr>
          <a:xfrm rot="5400000">
            <a:off x="2641080" y="-397965"/>
            <a:ext cx="4004248" cy="67830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CCA36-4954-6FA2-18D6-04AA2D3D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09624"/>
            <a:ext cx="8520600" cy="841800"/>
          </a:xfrm>
        </p:spPr>
        <p:txBody>
          <a:bodyPr/>
          <a:lstStyle/>
          <a:p>
            <a:pPr marL="90488">
              <a:spcBef>
                <a:spcPts val="220"/>
              </a:spcBef>
              <a:spcAft>
                <a:spcPts val="0"/>
              </a:spcAft>
            </a:pPr>
            <a:r>
              <a:rPr lang="ru-RU" sz="2800" dirty="0"/>
              <a:t>Заполнение дневника </a:t>
            </a:r>
            <a:r>
              <a:rPr lang="ru-RU" sz="2800" dirty="0" err="1"/>
              <a:t>пикфлоуметрии</a:t>
            </a:r>
            <a:endParaRPr lang="ru-RU" sz="2800" dirty="0"/>
          </a:p>
        </p:txBody>
      </p:sp>
      <p:pic>
        <p:nvPicPr>
          <p:cNvPr id="32" name="Рисунок 3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B269867-E065-4075-444E-FCCB5892B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46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74994-3F57-51AB-3F17-18DB1414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850" y="0"/>
            <a:ext cx="6546300" cy="841800"/>
          </a:xfrm>
        </p:spPr>
        <p:txBody>
          <a:bodyPr/>
          <a:lstStyle/>
          <a:p>
            <a:pPr marL="90488">
              <a:spcBef>
                <a:spcPts val="385"/>
              </a:spcBef>
              <a:spcAft>
                <a:spcPts val="0"/>
              </a:spcAft>
            </a:pPr>
            <a:r>
              <a:rPr lang="ru-RU" dirty="0"/>
              <a:t>Техника </a:t>
            </a:r>
            <a:r>
              <a:rPr lang="ru-RU" dirty="0" err="1"/>
              <a:t>пикфлоуметрии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09898-C6B5-384F-97D0-4C277E01BDFE}"/>
              </a:ext>
            </a:extLst>
          </p:cNvPr>
          <p:cNvSpPr txBox="1"/>
          <p:nvPr/>
        </p:nvSpPr>
        <p:spPr>
          <a:xfrm>
            <a:off x="222377" y="1070405"/>
            <a:ext cx="6177494" cy="3642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24130" lvl="0" indent="-342900" algn="just">
              <a:spcBef>
                <a:spcPts val="22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84010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Установите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бегунок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шкалы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пикфлоуметра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нулевое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значение.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Бегунок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должен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 неподвижным.</a:t>
            </a:r>
          </a:p>
          <a:p>
            <a:pPr marL="342900" marR="24765" lvl="0" indent="-342900" algn="just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9502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Возьмите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пикфлоуметр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горизонтально и встаньте прямо. Обхватите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губами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мундштук, при этом следите,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чтобы просвет не был закрыт языком.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блокируйте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руками вентиляционные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отверстия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задней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прибора.</a:t>
            </a:r>
          </a:p>
          <a:p>
            <a:pPr marL="342900" lvl="0" indent="-342900" algn="just">
              <a:buSzPts val="1400"/>
              <a:buFont typeface="Times New Roman" panose="02020603050405020304" pitchFamily="18" charset="0"/>
              <a:buAutoNum type="arabicPeriod"/>
              <a:tabLst>
                <a:tab pos="7747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глубокий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вдох,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заполнив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ваши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легкие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полностью.</a:t>
            </a:r>
          </a:p>
          <a:p>
            <a:pPr marL="342900" lvl="0" indent="-342900" algn="just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747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выдох так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сильно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быстро,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можете.</a:t>
            </a:r>
          </a:p>
          <a:p>
            <a:pPr marL="342900" lvl="0" indent="-342900" algn="just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81661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Переместите</a:t>
            </a:r>
            <a:r>
              <a:rPr lang="ru-RU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бегунок</a:t>
            </a:r>
            <a:r>
              <a:rPr lang="ru-RU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обратно,</a:t>
            </a:r>
            <a:r>
              <a:rPr lang="ru-RU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повторите</a:t>
            </a:r>
            <a:r>
              <a:rPr lang="ru-RU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</a:t>
            </a:r>
            <a:r>
              <a:rPr lang="ru-RU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</a:t>
            </a:r>
            <a:r>
              <a:rPr lang="ru-RU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еще</a:t>
            </a:r>
            <a:r>
              <a:rPr lang="ru-RU" spc="3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два раза.</a:t>
            </a:r>
          </a:p>
          <a:p>
            <a:pPr marL="342900" marR="25400" lvl="0" indent="-342900" algn="just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87566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кашляете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допустили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ошибку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пользовании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прибором,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включайте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измерение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одну из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трех попыток.</a:t>
            </a:r>
          </a:p>
          <a:p>
            <a:pPr marL="342900" lvl="0" indent="-342900" algn="just">
              <a:buSzPts val="1400"/>
              <a:buFont typeface="Times New Roman" panose="02020603050405020304" pitchFamily="18" charset="0"/>
              <a:buAutoNum type="arabicPeriod"/>
              <a:tabLst>
                <a:tab pos="7747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необходимо,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можете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отдохнуть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попытками.</a:t>
            </a:r>
          </a:p>
          <a:p>
            <a:pPr marL="342900" marR="25400" lvl="0" indent="-342900" algn="just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93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Запишите максимальное из трех чисел в вашем дневнике. Сравните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полученные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должными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величинами,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вашему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возрасту,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росту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личной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наилучшей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величиной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ПСВ.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3458C5A-F9A5-EBFA-00AD-A6A21AE8F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Человеческое лиц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45019696-C1DD-7BB2-6EFC-2950B6F511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761" t="2604"/>
          <a:stretch/>
        </p:blipFill>
        <p:spPr>
          <a:xfrm>
            <a:off x="7048297" y="629587"/>
            <a:ext cx="2095703" cy="451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00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34"/>
          <p:cNvSpPr txBox="1">
            <a:spLocks noGrp="1"/>
          </p:cNvSpPr>
          <p:nvPr>
            <p:ph type="title"/>
          </p:nvPr>
        </p:nvSpPr>
        <p:spPr>
          <a:xfrm>
            <a:off x="722060" y="-5240"/>
            <a:ext cx="7717500" cy="8397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/>
            <a:r>
              <a:rPr lang="ru-RU" dirty="0"/>
              <a:t>Зоны контроля пиковой скорости выдоха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81785-57C0-6D92-C669-D70216741353}"/>
              </a:ext>
            </a:extLst>
          </p:cNvPr>
          <p:cNvSpPr txBox="1"/>
          <p:nvPr/>
        </p:nvSpPr>
        <p:spPr>
          <a:xfrm>
            <a:off x="119960" y="1018922"/>
            <a:ext cx="5748690" cy="3887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24765" indent="448945" algn="just">
              <a:lnSpc>
                <a:spcPct val="107000"/>
              </a:lnSpc>
              <a:spcBef>
                <a:spcPts val="225"/>
              </a:spcBef>
              <a:spcAft>
                <a:spcPts val="800"/>
              </a:spcAft>
            </a:pP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Общепринятым</a:t>
            </a:r>
            <a:r>
              <a:rPr lang="ru-RU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считается</a:t>
            </a:r>
            <a:r>
              <a:rPr lang="ru-RU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разграничение</a:t>
            </a:r>
            <a:r>
              <a:rPr lang="ru-RU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ПСВ</a:t>
            </a:r>
            <a:r>
              <a:rPr lang="ru-RU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зоны,</a:t>
            </a:r>
            <a:r>
              <a:rPr lang="ru-RU" kern="100" spc="35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соответствии</a:t>
            </a:r>
            <a:r>
              <a:rPr lang="ru-RU" kern="100" spc="-1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kern="100" spc="-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цветами</a:t>
            </a:r>
            <a:r>
              <a:rPr lang="ru-RU" kern="100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светофора:</a:t>
            </a:r>
            <a:r>
              <a:rPr lang="ru-RU" kern="100" spc="-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зеленая, желтая</a:t>
            </a:r>
            <a:r>
              <a:rPr lang="ru-RU" b="1" kern="100" spc="-1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b="1" kern="100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красная</a:t>
            </a:r>
            <a:r>
              <a:rPr lang="ru-RU" b="1" kern="100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зона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2413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58801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Зеленая зона: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 ПСВ более 80% от лучших значений. При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самочувствие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хорошее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обычное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лечение.</a:t>
            </a:r>
          </a:p>
          <a:p>
            <a:pPr marL="342900" marR="2413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596265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Желтая зона: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 ПСВ – 60-80% от лучшего значения. При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этом у пациента отмечается усиление одышки при небольших физических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нагрузках, появление ночных приступов удушья, увеличение потребности 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использовании бронхорасширяющих средств.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удвоить дозу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базисного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препарата.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проконсультироваться</a:t>
            </a:r>
            <a:r>
              <a:rPr lang="ru-RU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врачом.</a:t>
            </a:r>
          </a:p>
          <a:p>
            <a:pPr marL="342900" marR="2476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57531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Красная зона: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 ПСВ – 40-60%, чаще ниже 50% от лучших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значений.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отмечается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выраженная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одышка,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обычной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нагрузке.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Каждую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ночь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удушья.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Резко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кратность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бронхорасширяющих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Рекомендация: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нужна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срочная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консультация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необходимости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вызвать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скорую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помощь.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1080BA8-7DD9-8975-194D-163B4C83B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C4A6A7E-044A-9730-DBB3-7E2F699E7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650" y="841534"/>
            <a:ext cx="3275350" cy="39078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инвестор&#10;&#10;Автоматически созданное описание">
            <a:extLst>
              <a:ext uri="{FF2B5EF4-FFF2-40B4-BE49-F238E27FC236}">
                <a16:creationId xmlns:a16="http://schemas.microsoft.com/office/drawing/2014/main" id="{35F65B2A-9D36-1D78-A10B-75A09FA8FB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938"/>
          <a:stretch/>
        </p:blipFill>
        <p:spPr>
          <a:xfrm>
            <a:off x="1856791" y="2571750"/>
            <a:ext cx="5430365" cy="2540105"/>
          </a:xfrm>
          <a:prstGeom prst="rect">
            <a:avLst/>
          </a:prstGeom>
        </p:spPr>
      </p:pic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По статистике</a:t>
            </a:r>
            <a:endParaRPr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5EA2F-4B2E-D712-DAB4-5EFC003CB7BB}"/>
              </a:ext>
            </a:extLst>
          </p:cNvPr>
          <p:cNvSpPr txBox="1"/>
          <p:nvPr/>
        </p:nvSpPr>
        <p:spPr>
          <a:xfrm>
            <a:off x="-27" y="1226838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24765" indent="449580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Около 80% больных бронхиальной астмой уверены, что контролируют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свое</a:t>
            </a:r>
            <a:r>
              <a:rPr lang="ru-RU" sz="18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заболевание.</a:t>
            </a:r>
            <a:r>
              <a:rPr lang="ru-RU" sz="18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самом</a:t>
            </a:r>
            <a:r>
              <a:rPr lang="ru-RU" sz="1800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деле,</a:t>
            </a:r>
            <a:r>
              <a:rPr lang="ru-RU" sz="1800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45%</a:t>
            </a:r>
            <a:r>
              <a:rPr lang="ru-RU" sz="1800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больных</a:t>
            </a:r>
            <a:r>
              <a:rPr lang="ru-RU" sz="1800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800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контролируют</a:t>
            </a:r>
            <a:r>
              <a:rPr lang="ru-RU" sz="1800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вовсе,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35%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контролируют частично.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Одной из главных причин недостаточного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контроля бронхиальной астмы является низкая приверженность пациентов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терапии.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6C915CD-9296-ACE2-76FC-8BE1BD220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5"/>
          <p:cNvSpPr txBox="1">
            <a:spLocks noGrp="1"/>
          </p:cNvSpPr>
          <p:nvPr>
            <p:ph type="title"/>
          </p:nvPr>
        </p:nvSpPr>
        <p:spPr>
          <a:xfrm>
            <a:off x="681650" y="715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Приверженность лечению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3AFE3-DF3A-D098-AF0A-47C69F379717}"/>
              </a:ext>
            </a:extLst>
          </p:cNvPr>
          <p:cNvSpPr txBox="1"/>
          <p:nvPr/>
        </p:nvSpPr>
        <p:spPr>
          <a:xfrm>
            <a:off x="0" y="1181559"/>
            <a:ext cx="6325849" cy="302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27305" indent="44958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Приверженность лечению включает в себя три специфических компонента:</a:t>
            </a:r>
          </a:p>
          <a:p>
            <a:pPr marL="342900" marR="25400" lvl="0" indent="-342900">
              <a:buSzPts val="1400"/>
              <a:buFont typeface="Times New Roman" panose="02020603050405020304" pitchFamily="18" charset="0"/>
              <a:buAutoNum type="arabicParenR"/>
              <a:tabLst>
                <a:tab pos="967740" algn="l"/>
                <a:tab pos="968375" algn="l"/>
                <a:tab pos="1897380" algn="l"/>
                <a:tab pos="3204845" algn="l"/>
                <a:tab pos="4102735" algn="l"/>
                <a:tab pos="526669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рекомендаций (пациент соглашается принимать лекарства/следовать рекомендациям);</a:t>
            </a:r>
          </a:p>
          <a:p>
            <a:pPr marL="342900" marR="25400" lvl="0" indent="-342900">
              <a:buSzPts val="1400"/>
              <a:buFont typeface="Times New Roman" panose="02020603050405020304" pitchFamily="18" charset="0"/>
              <a:buAutoNum type="arabicParenR"/>
              <a:tabLst>
                <a:tab pos="939800" algn="l"/>
                <a:tab pos="941070" algn="l"/>
                <a:tab pos="2053590" algn="l"/>
                <a:tab pos="3121025" algn="l"/>
                <a:tab pos="3990975" algn="l"/>
                <a:tab pos="4991100" algn="l"/>
                <a:tab pos="5836285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назначений (пациент применяет лечение, как предложено врачом);</a:t>
            </a:r>
          </a:p>
          <a:p>
            <a:pPr marL="342900" marR="27305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  <a:tabLst>
                <a:tab pos="854075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Постоянство (степень, с которой пациент следует назначенному лечению в течение долгого времени).</a:t>
            </a:r>
          </a:p>
          <a:p>
            <a:pPr marR="27305" lvl="0">
              <a:spcAft>
                <a:spcPts val="0"/>
              </a:spcAft>
              <a:buSzPts val="1400"/>
              <a:tabLst>
                <a:tab pos="854075" algn="l"/>
              </a:tabLs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lvl="0" algn="just">
              <a:spcAft>
                <a:spcPts val="0"/>
              </a:spcAft>
              <a:buSzPts val="1400"/>
              <a:tabLst>
                <a:tab pos="854075" algn="l"/>
              </a:tabLs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Приверженный лечению пациент вовремя и правильно принимает лекарство; принимает препарат в полной рекомендованной ему дозе; соблюдает рекомендованный образ жизни и диету; сохраняет психологическое равновесие и веру в успех терапии</a:t>
            </a:r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3674A84-0B8B-3F02-2888-A46865B9D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DA308-6EC3-2AE9-6A62-EEC029E62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1795" y="1473257"/>
            <a:ext cx="3211968" cy="219698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5"/>
          <p:cNvSpPr txBox="1">
            <a:spLocks noGrp="1"/>
          </p:cNvSpPr>
          <p:nvPr>
            <p:ph type="title"/>
          </p:nvPr>
        </p:nvSpPr>
        <p:spPr>
          <a:xfrm>
            <a:off x="681650" y="715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Неприверженность</a:t>
            </a:r>
            <a:r>
              <a:rPr lang="ru-RU" dirty="0"/>
              <a:t> лечению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425FC3-8D88-6D47-A871-83A307A356CA}"/>
              </a:ext>
            </a:extLst>
          </p:cNvPr>
          <p:cNvSpPr txBox="1"/>
          <p:nvPr/>
        </p:nvSpPr>
        <p:spPr>
          <a:xfrm>
            <a:off x="474318" y="1168795"/>
            <a:ext cx="81321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25400" algn="just">
              <a:spcAft>
                <a:spcPts val="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Неприверженный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нарушает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предписанный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ему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режим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большинстве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случаев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осознавая,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каким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последствиям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привести. Выделяют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неприверженности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преднамеренная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b="1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непреднамеренная.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Разные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неприверженности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приводят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формированию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барьеров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лечении.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B7747FF-E1B3-F2F4-F2D0-A81523F59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ловек, Человеческое лицо, палец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30799068-D376-2D1D-07F9-9E13CB766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970" y="2859006"/>
            <a:ext cx="4120060" cy="221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2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694F1B-E488-2058-18C0-D76FE62B8DFD}"/>
              </a:ext>
            </a:extLst>
          </p:cNvPr>
          <p:cNvSpPr txBox="1"/>
          <p:nvPr/>
        </p:nvSpPr>
        <p:spPr>
          <a:xfrm>
            <a:off x="0" y="1045834"/>
            <a:ext cx="5696262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24130" indent="449580"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Непреднамеренная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неприверженность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забывчивости,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государственных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ресурсов приводит к практическим барьерам, которые не всегда возможно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преодолеть.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Вместе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этому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относиться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неприверженность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знаний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непонимания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сути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заболевания, смысла и целей длительной терапии либо в результате сложного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режима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режиму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жизни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пациента.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барьеры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вполне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преодолимы.</a:t>
            </a:r>
          </a:p>
          <a:p>
            <a:pPr marL="146685" marR="24130" indent="449580" algn="just"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Преднамеренная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неприверженность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правило,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носит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эмоциональный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приводит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формированию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воображаемых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барьеров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религиозных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предубеждений,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боязни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побочных эффектов и привыкания к лекарству. Высокая стоимость препарата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тоже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приводить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намеренным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перерывам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применении.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преднамеренной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неприверженностью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больных лечению возможно бороться,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разъяснительную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пациентом,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родственниками.</a:t>
            </a:r>
          </a:p>
          <a:p>
            <a:pPr marL="375285">
              <a:spcBef>
                <a:spcPts val="20"/>
              </a:spcBef>
              <a:spcAft>
                <a:spcPts val="0"/>
              </a:spcAft>
            </a:pPr>
            <a:endParaRPr lang="ru-RU" sz="10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41E1CED-E955-4BF7-0FDA-55888376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sp>
        <p:nvSpPr>
          <p:cNvPr id="2" name="Google Shape;678;p25">
            <a:extLst>
              <a:ext uri="{FF2B5EF4-FFF2-40B4-BE49-F238E27FC236}">
                <a16:creationId xmlns:a16="http://schemas.microsoft.com/office/drawing/2014/main" id="{E7364D3D-0D21-9CB9-76A4-E4FA5B8631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650" y="715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Неприверженность</a:t>
            </a:r>
            <a:r>
              <a:rPr lang="ru-RU" dirty="0"/>
              <a:t> лечению</a:t>
            </a:r>
            <a:endParaRPr dirty="0"/>
          </a:p>
        </p:txBody>
      </p:sp>
      <p:pic>
        <p:nvPicPr>
          <p:cNvPr id="6" name="Рисунок 5" descr="Изображение выглядит как человек, в помещении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60C3C125-00B6-3707-4F5A-D66D861B9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262" y="1396314"/>
            <a:ext cx="3447738" cy="270135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2"/>
          <p:cNvSpPr txBox="1">
            <a:spLocks noGrp="1"/>
          </p:cNvSpPr>
          <p:nvPr>
            <p:ph type="title"/>
          </p:nvPr>
        </p:nvSpPr>
        <p:spPr>
          <a:xfrm>
            <a:off x="713250" y="702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7320">
              <a:spcBef>
                <a:spcPts val="10"/>
              </a:spcBef>
            </a:pPr>
            <a:r>
              <a:rPr lang="ru-RU" dirty="0"/>
              <a:t>Причины </a:t>
            </a:r>
            <a:r>
              <a:rPr lang="ru-RU" dirty="0" err="1"/>
              <a:t>неприверженности</a:t>
            </a:r>
            <a:r>
              <a:rPr lang="ru-RU" dirty="0"/>
              <a:t> лечению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3BE10-0785-A860-ACC9-C1D98DFB5291}"/>
              </a:ext>
            </a:extLst>
          </p:cNvPr>
          <p:cNvSpPr txBox="1"/>
          <p:nvPr/>
        </p:nvSpPr>
        <p:spPr>
          <a:xfrm>
            <a:off x="82447" y="1167281"/>
            <a:ext cx="8057211" cy="3375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трудности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использованием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ингаляционного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устройства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(например, при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артрите),</a:t>
            </a:r>
          </a:p>
          <a:p>
            <a:pPr marL="360363" lvl="0">
              <a:spcBef>
                <a:spcPts val="36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47942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сложный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препарата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(несколько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день),</a:t>
            </a:r>
          </a:p>
          <a:p>
            <a:pPr marL="360363" marR="659130" lvl="0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47942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разные ингаляционные устройства, требующие различной техники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ингаляции,</a:t>
            </a:r>
          </a:p>
          <a:p>
            <a:pPr marL="360363" lvl="1">
              <a:buSzPts val="1400"/>
              <a:buFont typeface="Times New Roman" panose="02020603050405020304" pitchFamily="18" charset="0"/>
              <a:buChar char="-"/>
              <a:tabLst>
                <a:tab pos="70040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непонимание</a:t>
            </a:r>
            <a:r>
              <a:rPr lang="ru-RU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инструкций,</a:t>
            </a:r>
          </a:p>
          <a:p>
            <a:pPr marL="360363" lvl="1">
              <a:buSzPts val="1400"/>
              <a:buFont typeface="Times New Roman" panose="02020603050405020304" pitchFamily="18" charset="0"/>
              <a:buChar char="-"/>
              <a:tabLst>
                <a:tab pos="70040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забывчивость,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режима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60363" lvl="1">
              <a:buSzPts val="1400"/>
              <a:buFont typeface="Times New Roman" panose="02020603050405020304" pitchFamily="18" charset="0"/>
              <a:buChar char="-"/>
              <a:tabLst>
                <a:tab pos="70104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стоимость,</a:t>
            </a:r>
          </a:p>
          <a:p>
            <a:pPr marL="360363">
              <a:spcBef>
                <a:spcPts val="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-мнение,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лечение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нужно,</a:t>
            </a:r>
          </a:p>
          <a:p>
            <a:pPr marL="360363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-отрицание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раздражение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поводу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лечения,</a:t>
            </a:r>
          </a:p>
          <a:p>
            <a:pPr marL="360363" lvl="1">
              <a:buSzPts val="1400"/>
              <a:buFont typeface="Times New Roman" panose="02020603050405020304" pitchFamily="18" charset="0"/>
              <a:buChar char="-"/>
              <a:tabLst>
                <a:tab pos="70167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несоответствующие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ожидания,</a:t>
            </a:r>
          </a:p>
          <a:p>
            <a:pPr marL="360363" marR="141605" lvl="0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589915" algn="l"/>
                <a:tab pos="590550" algn="l"/>
                <a:tab pos="1845945" algn="l"/>
                <a:tab pos="2084070" algn="l"/>
                <a:tab pos="3089910" algn="l"/>
                <a:tab pos="4000500" algn="l"/>
                <a:tab pos="4876800" algn="l"/>
                <a:tab pos="581025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озабоченность	в	отношении	побочных	эффектов	(реальных	или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воображаемых),</a:t>
            </a:r>
          </a:p>
          <a:p>
            <a:pPr marL="360363" lvl="0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48069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культурные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религиозные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аспекты.</a:t>
            </a:r>
          </a:p>
          <a:p>
            <a:pPr marL="360363"/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363"/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ru-RU" spc="30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лучшего</a:t>
            </a:r>
            <a:r>
              <a:rPr lang="ru-RU" spc="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понимания</a:t>
            </a:r>
            <a:r>
              <a:rPr lang="ru-RU" spc="3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необходимости</a:t>
            </a:r>
            <a:r>
              <a:rPr lang="ru-RU" spc="3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контроля</a:t>
            </a:r>
            <a:r>
              <a:rPr lang="ru-RU" spc="29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</a:t>
            </a:r>
            <a:r>
              <a:rPr lang="ru-RU" spc="3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бронхиальной</a:t>
            </a:r>
            <a:r>
              <a:rPr lang="ru-RU" spc="-33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астмой Американской пульмонологической ассоциацией разработан тест -</a:t>
            </a:r>
            <a:r>
              <a:rPr lang="ru-RU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Asthma</a:t>
            </a:r>
            <a:r>
              <a:rPr lang="ru-RU" spc="4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Control</a:t>
            </a:r>
            <a:r>
              <a:rPr lang="ru-RU" spc="4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Test,</a:t>
            </a:r>
            <a:r>
              <a:rPr lang="ru-RU" spc="5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который</a:t>
            </a:r>
            <a:r>
              <a:rPr lang="ru-RU" spc="4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рекомендуется</a:t>
            </a:r>
            <a:r>
              <a:rPr lang="ru-RU" spc="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использовать</a:t>
            </a:r>
            <a:r>
              <a:rPr lang="ru-RU" spc="9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всем</a:t>
            </a:r>
            <a:r>
              <a:rPr lang="ru-RU" spc="3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пациентам</a:t>
            </a:r>
            <a:r>
              <a:rPr lang="ru-RU" spc="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pc="-33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возрасте от</a:t>
            </a:r>
            <a:r>
              <a:rPr lang="ru-RU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12-ти</a:t>
            </a:r>
            <a:r>
              <a:rPr lang="ru-RU" spc="-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</a:t>
            </a:r>
            <a:r>
              <a:rPr lang="ru-RU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старше,</a:t>
            </a:r>
            <a:r>
              <a:rPr lang="ru-RU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страдающим астмой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935652F-68D2-3AF7-86F3-D72897998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jpeg" descr="Изображение выглядит как текст, снимок экрана, Печать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95831CD-DE33-1C93-B7F5-C7216A28C4E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000249" y="-2000251"/>
            <a:ext cx="5143500" cy="9144002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51EFE1C-923B-5D43-1C0C-03D852C9A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67" y="4590690"/>
            <a:ext cx="729498" cy="4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66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23241-BA93-10A6-9F8E-C17353214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443" y="0"/>
            <a:ext cx="6385201" cy="584616"/>
          </a:xfrm>
        </p:spPr>
        <p:txBody>
          <a:bodyPr/>
          <a:lstStyle/>
          <a:p>
            <a:pPr marL="90488"/>
            <a:r>
              <a:rPr lang="ru-RU" sz="3200" dirty="0"/>
              <a:t>Результаты теста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AA6C5-B7C1-1CF9-FC58-1D073EF51C63}"/>
              </a:ext>
            </a:extLst>
          </p:cNvPr>
          <p:cNvSpPr txBox="1"/>
          <p:nvPr/>
        </p:nvSpPr>
        <p:spPr>
          <a:xfrm>
            <a:off x="0" y="1587742"/>
            <a:ext cx="59435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SzPts val="1400"/>
              <a:buFont typeface="Arial" panose="020B0604020202020204" pitchFamily="34" charset="0"/>
              <a:buChar char="•"/>
              <a:tabLst>
                <a:tab pos="595630" algn="l"/>
                <a:tab pos="59626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ru-RU" sz="20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баллов</a:t>
            </a:r>
            <a:r>
              <a:rPr lang="ru-RU" sz="20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полностью контролируете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астму;</a:t>
            </a:r>
          </a:p>
          <a:p>
            <a:pPr marL="342900" lvl="0" indent="-342900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•"/>
              <a:tabLst>
                <a:tab pos="595630" algn="l"/>
                <a:tab pos="59626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20–24</a:t>
            </a:r>
            <a:r>
              <a:rPr lang="ru-RU" sz="20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балла</a:t>
            </a:r>
            <a:r>
              <a:rPr lang="ru-RU" sz="20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хорошо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контролируете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астму,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полностью.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•"/>
              <a:tabLst>
                <a:tab pos="595630" algn="l"/>
                <a:tab pos="59626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Менее</a:t>
            </a:r>
            <a:r>
              <a:rPr lang="ru-RU" sz="20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</a:t>
            </a:r>
            <a:r>
              <a:rPr lang="ru-RU" sz="20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баллов</a:t>
            </a:r>
            <a:r>
              <a:rPr lang="ru-RU" sz="20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контролируете</a:t>
            </a:r>
            <a:r>
              <a:rPr lang="ru-RU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астму.</a:t>
            </a:r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C82EEE8-31B6-6646-0AF6-597206342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4" name="Рисунок 3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9B25EEF-3B10-8E24-95A0-3954F7E565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42" r="23970"/>
          <a:stretch/>
        </p:blipFill>
        <p:spPr>
          <a:xfrm>
            <a:off x="5931444" y="1910030"/>
            <a:ext cx="3200400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91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38"/>
          <p:cNvSpPr txBox="1">
            <a:spLocks noGrp="1"/>
          </p:cNvSpPr>
          <p:nvPr>
            <p:ph type="title"/>
          </p:nvPr>
        </p:nvSpPr>
        <p:spPr>
          <a:xfrm>
            <a:off x="0" y="1590556"/>
            <a:ext cx="7717500" cy="1654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8000" dirty="0"/>
              <a:t>Спасибо!</a:t>
            </a:r>
            <a:endParaRPr sz="8000" dirty="0"/>
          </a:p>
        </p:txBody>
      </p:sp>
      <p:grpSp>
        <p:nvGrpSpPr>
          <p:cNvPr id="1340" name="Google Shape;1340;p38"/>
          <p:cNvGrpSpPr/>
          <p:nvPr/>
        </p:nvGrpSpPr>
        <p:grpSpPr>
          <a:xfrm>
            <a:off x="5895839" y="1134782"/>
            <a:ext cx="3028428" cy="2873936"/>
            <a:chOff x="3040213" y="1351688"/>
            <a:chExt cx="3028428" cy="2873936"/>
          </a:xfrm>
        </p:grpSpPr>
        <p:sp>
          <p:nvSpPr>
            <p:cNvPr id="1341" name="Google Shape;1341;p38"/>
            <p:cNvSpPr/>
            <p:nvPr/>
          </p:nvSpPr>
          <p:spPr>
            <a:xfrm>
              <a:off x="3040213" y="1765465"/>
              <a:ext cx="1382785" cy="2460159"/>
            </a:xfrm>
            <a:custGeom>
              <a:avLst/>
              <a:gdLst/>
              <a:ahLst/>
              <a:cxnLst/>
              <a:rect l="l" t="t" r="r" b="b"/>
              <a:pathLst>
                <a:path w="30054" h="53473" extrusionOk="0">
                  <a:moveTo>
                    <a:pt x="7948" y="15860"/>
                  </a:moveTo>
                  <a:cubicBezTo>
                    <a:pt x="7948" y="15860"/>
                    <a:pt x="12761" y="7305"/>
                    <a:pt x="17488" y="3647"/>
                  </a:cubicBezTo>
                  <a:cubicBezTo>
                    <a:pt x="22215" y="1"/>
                    <a:pt x="26311" y="1252"/>
                    <a:pt x="28182" y="13903"/>
                  </a:cubicBezTo>
                  <a:cubicBezTo>
                    <a:pt x="30054" y="26554"/>
                    <a:pt x="28000" y="39935"/>
                    <a:pt x="24889" y="44030"/>
                  </a:cubicBezTo>
                  <a:cubicBezTo>
                    <a:pt x="21766" y="48126"/>
                    <a:pt x="14195" y="47591"/>
                    <a:pt x="11521" y="49912"/>
                  </a:cubicBezTo>
                  <a:cubicBezTo>
                    <a:pt x="8847" y="52233"/>
                    <a:pt x="3585" y="53473"/>
                    <a:pt x="1799" y="50350"/>
                  </a:cubicBezTo>
                  <a:cubicBezTo>
                    <a:pt x="0" y="47238"/>
                    <a:pt x="1094" y="27357"/>
                    <a:pt x="7948" y="158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8"/>
            <p:cNvSpPr/>
            <p:nvPr/>
          </p:nvSpPr>
          <p:spPr>
            <a:xfrm>
              <a:off x="4685810" y="1765465"/>
              <a:ext cx="1382831" cy="2460159"/>
            </a:xfrm>
            <a:custGeom>
              <a:avLst/>
              <a:gdLst/>
              <a:ahLst/>
              <a:cxnLst/>
              <a:rect l="l" t="t" r="r" b="b"/>
              <a:pathLst>
                <a:path w="30055" h="53473" extrusionOk="0">
                  <a:moveTo>
                    <a:pt x="22107" y="15860"/>
                  </a:moveTo>
                  <a:cubicBezTo>
                    <a:pt x="22107" y="15860"/>
                    <a:pt x="17294" y="7305"/>
                    <a:pt x="12567" y="3647"/>
                  </a:cubicBezTo>
                  <a:cubicBezTo>
                    <a:pt x="7851" y="1"/>
                    <a:pt x="3744" y="1252"/>
                    <a:pt x="1872" y="13903"/>
                  </a:cubicBezTo>
                  <a:cubicBezTo>
                    <a:pt x="1" y="26554"/>
                    <a:pt x="2054" y="39923"/>
                    <a:pt x="5178" y="44030"/>
                  </a:cubicBezTo>
                  <a:cubicBezTo>
                    <a:pt x="8289" y="48126"/>
                    <a:pt x="15872" y="47591"/>
                    <a:pt x="18546" y="49912"/>
                  </a:cubicBezTo>
                  <a:cubicBezTo>
                    <a:pt x="21219" y="52221"/>
                    <a:pt x="26469" y="53473"/>
                    <a:pt x="28268" y="50350"/>
                  </a:cubicBezTo>
                  <a:cubicBezTo>
                    <a:pt x="30054" y="47238"/>
                    <a:pt x="28973" y="27357"/>
                    <a:pt x="22107" y="158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8"/>
            <p:cNvSpPr/>
            <p:nvPr/>
          </p:nvSpPr>
          <p:spPr>
            <a:xfrm>
              <a:off x="3485281" y="1351688"/>
              <a:ext cx="2138223" cy="1955273"/>
            </a:xfrm>
            <a:custGeom>
              <a:avLst/>
              <a:gdLst/>
              <a:ahLst/>
              <a:cxnLst/>
              <a:rect l="l" t="t" r="r" b="b"/>
              <a:pathLst>
                <a:path w="46473" h="42499" extrusionOk="0">
                  <a:moveTo>
                    <a:pt x="21098" y="1"/>
                  </a:moveTo>
                  <a:lnTo>
                    <a:pt x="21098" y="13454"/>
                  </a:lnTo>
                  <a:cubicBezTo>
                    <a:pt x="21098" y="16844"/>
                    <a:pt x="19068" y="18412"/>
                    <a:pt x="16419" y="20223"/>
                  </a:cubicBezTo>
                  <a:cubicBezTo>
                    <a:pt x="15714" y="19664"/>
                    <a:pt x="14949" y="19202"/>
                    <a:pt x="14122" y="18850"/>
                  </a:cubicBezTo>
                  <a:cubicBezTo>
                    <a:pt x="13502" y="18291"/>
                    <a:pt x="12968" y="17646"/>
                    <a:pt x="12542" y="16942"/>
                  </a:cubicBezTo>
                  <a:lnTo>
                    <a:pt x="12542" y="16942"/>
                  </a:lnTo>
                  <a:cubicBezTo>
                    <a:pt x="12737" y="17525"/>
                    <a:pt x="13016" y="18072"/>
                    <a:pt x="13369" y="18570"/>
                  </a:cubicBezTo>
                  <a:cubicBezTo>
                    <a:pt x="12673" y="18341"/>
                    <a:pt x="11943" y="18225"/>
                    <a:pt x="11209" y="18225"/>
                  </a:cubicBezTo>
                  <a:cubicBezTo>
                    <a:pt x="10892" y="18225"/>
                    <a:pt x="10574" y="18246"/>
                    <a:pt x="10258" y="18291"/>
                  </a:cubicBezTo>
                  <a:cubicBezTo>
                    <a:pt x="10258" y="18291"/>
                    <a:pt x="13344" y="18400"/>
                    <a:pt x="15763" y="20673"/>
                  </a:cubicBezTo>
                  <a:cubicBezTo>
                    <a:pt x="15325" y="20976"/>
                    <a:pt x="14888" y="21280"/>
                    <a:pt x="14426" y="21608"/>
                  </a:cubicBezTo>
                  <a:cubicBezTo>
                    <a:pt x="13099" y="21239"/>
                    <a:pt x="11724" y="21054"/>
                    <a:pt x="10344" y="21054"/>
                  </a:cubicBezTo>
                  <a:cubicBezTo>
                    <a:pt x="10182" y="21054"/>
                    <a:pt x="10019" y="21056"/>
                    <a:pt x="9857" y="21061"/>
                  </a:cubicBezTo>
                  <a:cubicBezTo>
                    <a:pt x="8799" y="20369"/>
                    <a:pt x="7924" y="19421"/>
                    <a:pt x="7317" y="18327"/>
                  </a:cubicBezTo>
                  <a:lnTo>
                    <a:pt x="7317" y="18327"/>
                  </a:lnTo>
                  <a:cubicBezTo>
                    <a:pt x="7499" y="19372"/>
                    <a:pt x="8009" y="20357"/>
                    <a:pt x="8763" y="21110"/>
                  </a:cubicBezTo>
                  <a:cubicBezTo>
                    <a:pt x="5700" y="21390"/>
                    <a:pt x="3610" y="22386"/>
                    <a:pt x="3610" y="22386"/>
                  </a:cubicBezTo>
                  <a:cubicBezTo>
                    <a:pt x="5307" y="21964"/>
                    <a:pt x="7046" y="21750"/>
                    <a:pt x="8799" y="21750"/>
                  </a:cubicBezTo>
                  <a:cubicBezTo>
                    <a:pt x="9167" y="21750"/>
                    <a:pt x="9536" y="21759"/>
                    <a:pt x="9905" y="21778"/>
                  </a:cubicBezTo>
                  <a:cubicBezTo>
                    <a:pt x="5117" y="24245"/>
                    <a:pt x="3549" y="26883"/>
                    <a:pt x="3549" y="26883"/>
                  </a:cubicBezTo>
                  <a:cubicBezTo>
                    <a:pt x="4947" y="25546"/>
                    <a:pt x="6490" y="24379"/>
                    <a:pt x="8143" y="23383"/>
                  </a:cubicBezTo>
                  <a:lnTo>
                    <a:pt x="8143" y="23383"/>
                  </a:lnTo>
                  <a:cubicBezTo>
                    <a:pt x="7183" y="25254"/>
                    <a:pt x="7305" y="26567"/>
                    <a:pt x="7305" y="26567"/>
                  </a:cubicBezTo>
                  <a:cubicBezTo>
                    <a:pt x="7827" y="24622"/>
                    <a:pt x="8459" y="23504"/>
                    <a:pt x="8824" y="22982"/>
                  </a:cubicBezTo>
                  <a:cubicBezTo>
                    <a:pt x="9723" y="22471"/>
                    <a:pt x="10464" y="22094"/>
                    <a:pt x="10938" y="21876"/>
                  </a:cubicBezTo>
                  <a:cubicBezTo>
                    <a:pt x="11789" y="21961"/>
                    <a:pt x="12640" y="22107"/>
                    <a:pt x="13478" y="22313"/>
                  </a:cubicBezTo>
                  <a:cubicBezTo>
                    <a:pt x="12068" y="23370"/>
                    <a:pt x="10792" y="24610"/>
                    <a:pt x="9686" y="25995"/>
                  </a:cubicBezTo>
                  <a:cubicBezTo>
                    <a:pt x="9310" y="26469"/>
                    <a:pt x="8969" y="26980"/>
                    <a:pt x="8678" y="27515"/>
                  </a:cubicBezTo>
                  <a:cubicBezTo>
                    <a:pt x="6697" y="29119"/>
                    <a:pt x="3634" y="30990"/>
                    <a:pt x="1" y="31160"/>
                  </a:cubicBezTo>
                  <a:cubicBezTo>
                    <a:pt x="1" y="31160"/>
                    <a:pt x="662" y="31356"/>
                    <a:pt x="1776" y="31356"/>
                  </a:cubicBezTo>
                  <a:cubicBezTo>
                    <a:pt x="2417" y="31356"/>
                    <a:pt x="3208" y="31292"/>
                    <a:pt x="4108" y="31087"/>
                  </a:cubicBezTo>
                  <a:lnTo>
                    <a:pt x="4108" y="31087"/>
                  </a:lnTo>
                  <a:cubicBezTo>
                    <a:pt x="3124" y="32157"/>
                    <a:pt x="2456" y="33494"/>
                    <a:pt x="2200" y="34928"/>
                  </a:cubicBezTo>
                  <a:cubicBezTo>
                    <a:pt x="3112" y="33251"/>
                    <a:pt x="4339" y="31768"/>
                    <a:pt x="5822" y="30565"/>
                  </a:cubicBezTo>
                  <a:cubicBezTo>
                    <a:pt x="6490" y="30298"/>
                    <a:pt x="7134" y="29982"/>
                    <a:pt x="7766" y="29617"/>
                  </a:cubicBezTo>
                  <a:lnTo>
                    <a:pt x="7766" y="29617"/>
                  </a:lnTo>
                  <a:cubicBezTo>
                    <a:pt x="7450" y="30589"/>
                    <a:pt x="7244" y="31598"/>
                    <a:pt x="7147" y="32607"/>
                  </a:cubicBezTo>
                  <a:cubicBezTo>
                    <a:pt x="5992" y="33251"/>
                    <a:pt x="3683" y="34770"/>
                    <a:pt x="2164" y="37334"/>
                  </a:cubicBezTo>
                  <a:cubicBezTo>
                    <a:pt x="2164" y="37334"/>
                    <a:pt x="2930" y="36374"/>
                    <a:pt x="4570" y="35244"/>
                  </a:cubicBezTo>
                  <a:lnTo>
                    <a:pt x="4570" y="35244"/>
                  </a:lnTo>
                  <a:cubicBezTo>
                    <a:pt x="3841" y="36751"/>
                    <a:pt x="3489" y="38403"/>
                    <a:pt x="3561" y="40068"/>
                  </a:cubicBezTo>
                  <a:cubicBezTo>
                    <a:pt x="3841" y="38087"/>
                    <a:pt x="4570" y="36192"/>
                    <a:pt x="5688" y="34539"/>
                  </a:cubicBezTo>
                  <a:cubicBezTo>
                    <a:pt x="6114" y="34296"/>
                    <a:pt x="6563" y="34053"/>
                    <a:pt x="7061" y="33810"/>
                  </a:cubicBezTo>
                  <a:lnTo>
                    <a:pt x="7061" y="33810"/>
                  </a:lnTo>
                  <a:cubicBezTo>
                    <a:pt x="7037" y="34672"/>
                    <a:pt x="7061" y="35547"/>
                    <a:pt x="7147" y="36398"/>
                  </a:cubicBezTo>
                  <a:cubicBezTo>
                    <a:pt x="6344" y="38950"/>
                    <a:pt x="4631" y="41126"/>
                    <a:pt x="2346" y="42499"/>
                  </a:cubicBezTo>
                  <a:cubicBezTo>
                    <a:pt x="4546" y="41527"/>
                    <a:pt x="6308" y="39765"/>
                    <a:pt x="7292" y="37565"/>
                  </a:cubicBezTo>
                  <a:cubicBezTo>
                    <a:pt x="7487" y="38926"/>
                    <a:pt x="7815" y="40263"/>
                    <a:pt x="8252" y="41551"/>
                  </a:cubicBezTo>
                  <a:cubicBezTo>
                    <a:pt x="8058" y="40020"/>
                    <a:pt x="8034" y="38476"/>
                    <a:pt x="8167" y="36945"/>
                  </a:cubicBezTo>
                  <a:lnTo>
                    <a:pt x="8167" y="36945"/>
                  </a:lnTo>
                  <a:cubicBezTo>
                    <a:pt x="9565" y="41053"/>
                    <a:pt x="12117" y="41940"/>
                    <a:pt x="12117" y="41940"/>
                  </a:cubicBezTo>
                  <a:cubicBezTo>
                    <a:pt x="9504" y="39886"/>
                    <a:pt x="8653" y="36909"/>
                    <a:pt x="8386" y="35450"/>
                  </a:cubicBezTo>
                  <a:cubicBezTo>
                    <a:pt x="8726" y="33542"/>
                    <a:pt x="9273" y="32521"/>
                    <a:pt x="9273" y="32521"/>
                  </a:cubicBezTo>
                  <a:cubicBezTo>
                    <a:pt x="9978" y="33749"/>
                    <a:pt x="10853" y="34867"/>
                    <a:pt x="11874" y="35851"/>
                  </a:cubicBezTo>
                  <a:cubicBezTo>
                    <a:pt x="12008" y="36896"/>
                    <a:pt x="11789" y="37954"/>
                    <a:pt x="11230" y="38853"/>
                  </a:cubicBezTo>
                  <a:cubicBezTo>
                    <a:pt x="11230" y="38853"/>
                    <a:pt x="12275" y="38233"/>
                    <a:pt x="12409" y="36350"/>
                  </a:cubicBezTo>
                  <a:cubicBezTo>
                    <a:pt x="12749" y="36653"/>
                    <a:pt x="13089" y="36921"/>
                    <a:pt x="13417" y="37176"/>
                  </a:cubicBezTo>
                  <a:cubicBezTo>
                    <a:pt x="13867" y="38027"/>
                    <a:pt x="14584" y="39740"/>
                    <a:pt x="14888" y="42353"/>
                  </a:cubicBezTo>
                  <a:cubicBezTo>
                    <a:pt x="14888" y="42353"/>
                    <a:pt x="15459" y="40640"/>
                    <a:pt x="14256" y="37759"/>
                  </a:cubicBezTo>
                  <a:lnTo>
                    <a:pt x="14256" y="37759"/>
                  </a:lnTo>
                  <a:cubicBezTo>
                    <a:pt x="15070" y="38318"/>
                    <a:pt x="15957" y="38792"/>
                    <a:pt x="16881" y="39157"/>
                  </a:cubicBezTo>
                  <a:cubicBezTo>
                    <a:pt x="11777" y="35061"/>
                    <a:pt x="10513" y="29726"/>
                    <a:pt x="10513" y="29726"/>
                  </a:cubicBezTo>
                  <a:cubicBezTo>
                    <a:pt x="14681" y="22957"/>
                    <a:pt x="23237" y="22362"/>
                    <a:pt x="23237" y="22362"/>
                  </a:cubicBezTo>
                  <a:cubicBezTo>
                    <a:pt x="23237" y="22362"/>
                    <a:pt x="31792" y="22957"/>
                    <a:pt x="35949" y="29726"/>
                  </a:cubicBezTo>
                  <a:cubicBezTo>
                    <a:pt x="35949" y="29726"/>
                    <a:pt x="34685" y="35061"/>
                    <a:pt x="29593" y="39157"/>
                  </a:cubicBezTo>
                  <a:cubicBezTo>
                    <a:pt x="30516" y="38792"/>
                    <a:pt x="31391" y="38318"/>
                    <a:pt x="32218" y="37759"/>
                  </a:cubicBezTo>
                  <a:lnTo>
                    <a:pt x="32218" y="37759"/>
                  </a:lnTo>
                  <a:cubicBezTo>
                    <a:pt x="31015" y="40640"/>
                    <a:pt x="31586" y="42353"/>
                    <a:pt x="31586" y="42353"/>
                  </a:cubicBezTo>
                  <a:cubicBezTo>
                    <a:pt x="31890" y="39740"/>
                    <a:pt x="32594" y="38027"/>
                    <a:pt x="33044" y="37176"/>
                  </a:cubicBezTo>
                  <a:cubicBezTo>
                    <a:pt x="33372" y="36921"/>
                    <a:pt x="33712" y="36653"/>
                    <a:pt x="34053" y="36350"/>
                  </a:cubicBezTo>
                  <a:cubicBezTo>
                    <a:pt x="34199" y="38233"/>
                    <a:pt x="35232" y="38853"/>
                    <a:pt x="35232" y="38853"/>
                  </a:cubicBezTo>
                  <a:cubicBezTo>
                    <a:pt x="34685" y="37954"/>
                    <a:pt x="34454" y="36896"/>
                    <a:pt x="34600" y="35851"/>
                  </a:cubicBezTo>
                  <a:cubicBezTo>
                    <a:pt x="35620" y="34867"/>
                    <a:pt x="36495" y="33749"/>
                    <a:pt x="37200" y="32521"/>
                  </a:cubicBezTo>
                  <a:cubicBezTo>
                    <a:pt x="37200" y="32521"/>
                    <a:pt x="37747" y="33542"/>
                    <a:pt x="38087" y="35450"/>
                  </a:cubicBezTo>
                  <a:cubicBezTo>
                    <a:pt x="37820" y="36909"/>
                    <a:pt x="36969" y="39886"/>
                    <a:pt x="34357" y="41940"/>
                  </a:cubicBezTo>
                  <a:cubicBezTo>
                    <a:pt x="34357" y="41940"/>
                    <a:pt x="36909" y="41053"/>
                    <a:pt x="38306" y="36945"/>
                  </a:cubicBezTo>
                  <a:lnTo>
                    <a:pt x="38306" y="36945"/>
                  </a:lnTo>
                  <a:cubicBezTo>
                    <a:pt x="38440" y="38476"/>
                    <a:pt x="38416" y="40020"/>
                    <a:pt x="38221" y="41551"/>
                  </a:cubicBezTo>
                  <a:cubicBezTo>
                    <a:pt x="38659" y="40263"/>
                    <a:pt x="38987" y="38926"/>
                    <a:pt x="39181" y="37565"/>
                  </a:cubicBezTo>
                  <a:cubicBezTo>
                    <a:pt x="40166" y="39765"/>
                    <a:pt x="41928" y="41527"/>
                    <a:pt x="44127" y="42499"/>
                  </a:cubicBezTo>
                  <a:cubicBezTo>
                    <a:pt x="41843" y="41126"/>
                    <a:pt x="40129" y="38950"/>
                    <a:pt x="39327" y="36398"/>
                  </a:cubicBezTo>
                  <a:cubicBezTo>
                    <a:pt x="39412" y="35547"/>
                    <a:pt x="39436" y="34672"/>
                    <a:pt x="39412" y="33810"/>
                  </a:cubicBezTo>
                  <a:lnTo>
                    <a:pt x="39412" y="33810"/>
                  </a:lnTo>
                  <a:cubicBezTo>
                    <a:pt x="39910" y="34053"/>
                    <a:pt x="40372" y="34296"/>
                    <a:pt x="40785" y="34539"/>
                  </a:cubicBezTo>
                  <a:cubicBezTo>
                    <a:pt x="41903" y="36192"/>
                    <a:pt x="42633" y="38087"/>
                    <a:pt x="42912" y="40068"/>
                  </a:cubicBezTo>
                  <a:cubicBezTo>
                    <a:pt x="42985" y="38403"/>
                    <a:pt x="42633" y="36751"/>
                    <a:pt x="41903" y="35244"/>
                  </a:cubicBezTo>
                  <a:lnTo>
                    <a:pt x="41903" y="35244"/>
                  </a:lnTo>
                  <a:cubicBezTo>
                    <a:pt x="43556" y="36374"/>
                    <a:pt x="44310" y="37334"/>
                    <a:pt x="44310" y="37334"/>
                  </a:cubicBezTo>
                  <a:cubicBezTo>
                    <a:pt x="42791" y="34758"/>
                    <a:pt x="40482" y="33251"/>
                    <a:pt x="39327" y="32607"/>
                  </a:cubicBezTo>
                  <a:cubicBezTo>
                    <a:pt x="39230" y="31598"/>
                    <a:pt x="39023" y="30589"/>
                    <a:pt x="38707" y="29617"/>
                  </a:cubicBezTo>
                  <a:lnTo>
                    <a:pt x="38707" y="29617"/>
                  </a:lnTo>
                  <a:cubicBezTo>
                    <a:pt x="39339" y="29982"/>
                    <a:pt x="39983" y="30298"/>
                    <a:pt x="40652" y="30565"/>
                  </a:cubicBezTo>
                  <a:cubicBezTo>
                    <a:pt x="42134" y="31768"/>
                    <a:pt x="43362" y="33251"/>
                    <a:pt x="44273" y="34928"/>
                  </a:cubicBezTo>
                  <a:cubicBezTo>
                    <a:pt x="44018" y="33494"/>
                    <a:pt x="43350" y="32157"/>
                    <a:pt x="42365" y="31087"/>
                  </a:cubicBezTo>
                  <a:lnTo>
                    <a:pt x="42365" y="31087"/>
                  </a:lnTo>
                  <a:cubicBezTo>
                    <a:pt x="43266" y="31292"/>
                    <a:pt x="44056" y="31356"/>
                    <a:pt x="44697" y="31356"/>
                  </a:cubicBezTo>
                  <a:cubicBezTo>
                    <a:pt x="45811" y="31356"/>
                    <a:pt x="46473" y="31160"/>
                    <a:pt x="46473" y="31160"/>
                  </a:cubicBezTo>
                  <a:cubicBezTo>
                    <a:pt x="42839" y="30990"/>
                    <a:pt x="39777" y="29119"/>
                    <a:pt x="37796" y="27515"/>
                  </a:cubicBezTo>
                  <a:cubicBezTo>
                    <a:pt x="37504" y="26980"/>
                    <a:pt x="37164" y="26469"/>
                    <a:pt x="36787" y="25995"/>
                  </a:cubicBezTo>
                  <a:cubicBezTo>
                    <a:pt x="35681" y="24610"/>
                    <a:pt x="34417" y="23370"/>
                    <a:pt x="33008" y="22313"/>
                  </a:cubicBezTo>
                  <a:cubicBezTo>
                    <a:pt x="33846" y="22107"/>
                    <a:pt x="34685" y="21961"/>
                    <a:pt x="35548" y="21863"/>
                  </a:cubicBezTo>
                  <a:cubicBezTo>
                    <a:pt x="36009" y="22094"/>
                    <a:pt x="36763" y="22471"/>
                    <a:pt x="37662" y="22982"/>
                  </a:cubicBezTo>
                  <a:cubicBezTo>
                    <a:pt x="38015" y="23504"/>
                    <a:pt x="38646" y="24622"/>
                    <a:pt x="39181" y="26567"/>
                  </a:cubicBezTo>
                  <a:cubicBezTo>
                    <a:pt x="39181" y="26567"/>
                    <a:pt x="39291" y="25254"/>
                    <a:pt x="38331" y="23383"/>
                  </a:cubicBezTo>
                  <a:lnTo>
                    <a:pt x="38331" y="23383"/>
                  </a:lnTo>
                  <a:cubicBezTo>
                    <a:pt x="39983" y="24379"/>
                    <a:pt x="41527" y="25546"/>
                    <a:pt x="42924" y="26883"/>
                  </a:cubicBezTo>
                  <a:cubicBezTo>
                    <a:pt x="42924" y="26883"/>
                    <a:pt x="41357" y="24245"/>
                    <a:pt x="36581" y="21778"/>
                  </a:cubicBezTo>
                  <a:cubicBezTo>
                    <a:pt x="36948" y="21759"/>
                    <a:pt x="37315" y="21750"/>
                    <a:pt x="37682" y="21750"/>
                  </a:cubicBezTo>
                  <a:cubicBezTo>
                    <a:pt x="39428" y="21750"/>
                    <a:pt x="41168" y="21964"/>
                    <a:pt x="42876" y="22386"/>
                  </a:cubicBezTo>
                  <a:cubicBezTo>
                    <a:pt x="42876" y="22386"/>
                    <a:pt x="40773" y="21390"/>
                    <a:pt x="37723" y="21110"/>
                  </a:cubicBezTo>
                  <a:cubicBezTo>
                    <a:pt x="38476" y="20357"/>
                    <a:pt x="38975" y="19384"/>
                    <a:pt x="39157" y="18327"/>
                  </a:cubicBezTo>
                  <a:lnTo>
                    <a:pt x="39157" y="18327"/>
                  </a:lnTo>
                  <a:cubicBezTo>
                    <a:pt x="38549" y="19421"/>
                    <a:pt x="37674" y="20369"/>
                    <a:pt x="36617" y="21061"/>
                  </a:cubicBezTo>
                  <a:cubicBezTo>
                    <a:pt x="36455" y="21056"/>
                    <a:pt x="36292" y="21054"/>
                    <a:pt x="36130" y="21054"/>
                  </a:cubicBezTo>
                  <a:cubicBezTo>
                    <a:pt x="34752" y="21054"/>
                    <a:pt x="33385" y="21239"/>
                    <a:pt x="32048" y="21608"/>
                  </a:cubicBezTo>
                  <a:cubicBezTo>
                    <a:pt x="31598" y="21280"/>
                    <a:pt x="31148" y="20976"/>
                    <a:pt x="30711" y="20673"/>
                  </a:cubicBezTo>
                  <a:cubicBezTo>
                    <a:pt x="33129" y="18400"/>
                    <a:pt x="36216" y="18291"/>
                    <a:pt x="36216" y="18291"/>
                  </a:cubicBezTo>
                  <a:cubicBezTo>
                    <a:pt x="35900" y="18246"/>
                    <a:pt x="35582" y="18225"/>
                    <a:pt x="35264" y="18225"/>
                  </a:cubicBezTo>
                  <a:cubicBezTo>
                    <a:pt x="34531" y="18225"/>
                    <a:pt x="33800" y="18341"/>
                    <a:pt x="33105" y="18570"/>
                  </a:cubicBezTo>
                  <a:cubicBezTo>
                    <a:pt x="33457" y="18072"/>
                    <a:pt x="33737" y="17525"/>
                    <a:pt x="33931" y="16942"/>
                  </a:cubicBezTo>
                  <a:lnTo>
                    <a:pt x="33931" y="16942"/>
                  </a:lnTo>
                  <a:cubicBezTo>
                    <a:pt x="33506" y="17646"/>
                    <a:pt x="32971" y="18291"/>
                    <a:pt x="32351" y="18850"/>
                  </a:cubicBezTo>
                  <a:cubicBezTo>
                    <a:pt x="31525" y="19202"/>
                    <a:pt x="30759" y="19664"/>
                    <a:pt x="30067" y="20235"/>
                  </a:cubicBezTo>
                  <a:cubicBezTo>
                    <a:pt x="27405" y="18412"/>
                    <a:pt x="25376" y="16844"/>
                    <a:pt x="25376" y="13454"/>
                  </a:cubicBezTo>
                  <a:lnTo>
                    <a:pt x="253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8"/>
            <p:cNvSpPr/>
            <p:nvPr/>
          </p:nvSpPr>
          <p:spPr>
            <a:xfrm>
              <a:off x="3485281" y="1351688"/>
              <a:ext cx="2138223" cy="1955273"/>
            </a:xfrm>
            <a:custGeom>
              <a:avLst/>
              <a:gdLst/>
              <a:ahLst/>
              <a:cxnLst/>
              <a:rect l="l" t="t" r="r" b="b"/>
              <a:pathLst>
                <a:path w="46473" h="42499" extrusionOk="0">
                  <a:moveTo>
                    <a:pt x="21098" y="1"/>
                  </a:moveTo>
                  <a:lnTo>
                    <a:pt x="21098" y="13454"/>
                  </a:lnTo>
                  <a:cubicBezTo>
                    <a:pt x="21098" y="16844"/>
                    <a:pt x="19068" y="18412"/>
                    <a:pt x="16419" y="20223"/>
                  </a:cubicBezTo>
                  <a:cubicBezTo>
                    <a:pt x="15714" y="19664"/>
                    <a:pt x="14949" y="19202"/>
                    <a:pt x="14122" y="18850"/>
                  </a:cubicBezTo>
                  <a:cubicBezTo>
                    <a:pt x="13502" y="18291"/>
                    <a:pt x="12968" y="17646"/>
                    <a:pt x="12542" y="16942"/>
                  </a:cubicBezTo>
                  <a:lnTo>
                    <a:pt x="12542" y="16942"/>
                  </a:lnTo>
                  <a:cubicBezTo>
                    <a:pt x="12737" y="17525"/>
                    <a:pt x="13016" y="18072"/>
                    <a:pt x="13369" y="18570"/>
                  </a:cubicBezTo>
                  <a:cubicBezTo>
                    <a:pt x="12673" y="18341"/>
                    <a:pt x="11943" y="18225"/>
                    <a:pt x="11209" y="18225"/>
                  </a:cubicBezTo>
                  <a:cubicBezTo>
                    <a:pt x="10892" y="18225"/>
                    <a:pt x="10574" y="18246"/>
                    <a:pt x="10258" y="18291"/>
                  </a:cubicBezTo>
                  <a:cubicBezTo>
                    <a:pt x="10258" y="18291"/>
                    <a:pt x="13344" y="18400"/>
                    <a:pt x="15763" y="20673"/>
                  </a:cubicBezTo>
                  <a:cubicBezTo>
                    <a:pt x="15325" y="20976"/>
                    <a:pt x="14888" y="21280"/>
                    <a:pt x="14426" y="21608"/>
                  </a:cubicBezTo>
                  <a:cubicBezTo>
                    <a:pt x="13099" y="21239"/>
                    <a:pt x="11724" y="21054"/>
                    <a:pt x="10344" y="21054"/>
                  </a:cubicBezTo>
                  <a:cubicBezTo>
                    <a:pt x="10182" y="21054"/>
                    <a:pt x="10019" y="21056"/>
                    <a:pt x="9857" y="21061"/>
                  </a:cubicBezTo>
                  <a:cubicBezTo>
                    <a:pt x="8799" y="20369"/>
                    <a:pt x="7924" y="19421"/>
                    <a:pt x="7317" y="18327"/>
                  </a:cubicBezTo>
                  <a:lnTo>
                    <a:pt x="7317" y="18327"/>
                  </a:lnTo>
                  <a:cubicBezTo>
                    <a:pt x="7499" y="19372"/>
                    <a:pt x="8009" y="20357"/>
                    <a:pt x="8763" y="21110"/>
                  </a:cubicBezTo>
                  <a:cubicBezTo>
                    <a:pt x="5700" y="21390"/>
                    <a:pt x="3610" y="22386"/>
                    <a:pt x="3610" y="22386"/>
                  </a:cubicBezTo>
                  <a:cubicBezTo>
                    <a:pt x="5307" y="21964"/>
                    <a:pt x="7046" y="21750"/>
                    <a:pt x="8799" y="21750"/>
                  </a:cubicBezTo>
                  <a:cubicBezTo>
                    <a:pt x="9167" y="21750"/>
                    <a:pt x="9536" y="21759"/>
                    <a:pt x="9905" y="21778"/>
                  </a:cubicBezTo>
                  <a:cubicBezTo>
                    <a:pt x="5117" y="24245"/>
                    <a:pt x="3549" y="26883"/>
                    <a:pt x="3549" y="26883"/>
                  </a:cubicBezTo>
                  <a:cubicBezTo>
                    <a:pt x="4947" y="25546"/>
                    <a:pt x="6490" y="24379"/>
                    <a:pt x="8143" y="23383"/>
                  </a:cubicBezTo>
                  <a:lnTo>
                    <a:pt x="8143" y="23383"/>
                  </a:lnTo>
                  <a:cubicBezTo>
                    <a:pt x="7183" y="25254"/>
                    <a:pt x="7305" y="26567"/>
                    <a:pt x="7305" y="26567"/>
                  </a:cubicBezTo>
                  <a:cubicBezTo>
                    <a:pt x="7827" y="24622"/>
                    <a:pt x="8459" y="23504"/>
                    <a:pt x="8824" y="22982"/>
                  </a:cubicBezTo>
                  <a:cubicBezTo>
                    <a:pt x="9723" y="22471"/>
                    <a:pt x="10464" y="22094"/>
                    <a:pt x="10938" y="21876"/>
                  </a:cubicBezTo>
                  <a:cubicBezTo>
                    <a:pt x="11789" y="21961"/>
                    <a:pt x="12640" y="22107"/>
                    <a:pt x="13478" y="22313"/>
                  </a:cubicBezTo>
                  <a:cubicBezTo>
                    <a:pt x="12068" y="23370"/>
                    <a:pt x="10792" y="24610"/>
                    <a:pt x="9686" y="25995"/>
                  </a:cubicBezTo>
                  <a:cubicBezTo>
                    <a:pt x="9310" y="26469"/>
                    <a:pt x="8969" y="26980"/>
                    <a:pt x="8678" y="27515"/>
                  </a:cubicBezTo>
                  <a:cubicBezTo>
                    <a:pt x="6697" y="29119"/>
                    <a:pt x="3634" y="30990"/>
                    <a:pt x="1" y="31160"/>
                  </a:cubicBezTo>
                  <a:cubicBezTo>
                    <a:pt x="1" y="31160"/>
                    <a:pt x="662" y="31356"/>
                    <a:pt x="1776" y="31356"/>
                  </a:cubicBezTo>
                  <a:cubicBezTo>
                    <a:pt x="2417" y="31356"/>
                    <a:pt x="3208" y="31292"/>
                    <a:pt x="4108" y="31087"/>
                  </a:cubicBezTo>
                  <a:lnTo>
                    <a:pt x="4108" y="31087"/>
                  </a:lnTo>
                  <a:cubicBezTo>
                    <a:pt x="3124" y="32157"/>
                    <a:pt x="2456" y="33494"/>
                    <a:pt x="2200" y="34928"/>
                  </a:cubicBezTo>
                  <a:cubicBezTo>
                    <a:pt x="3112" y="33251"/>
                    <a:pt x="4339" y="31768"/>
                    <a:pt x="5822" y="30565"/>
                  </a:cubicBezTo>
                  <a:cubicBezTo>
                    <a:pt x="6490" y="30298"/>
                    <a:pt x="7134" y="29982"/>
                    <a:pt x="7766" y="29617"/>
                  </a:cubicBezTo>
                  <a:lnTo>
                    <a:pt x="7766" y="29617"/>
                  </a:lnTo>
                  <a:cubicBezTo>
                    <a:pt x="7450" y="30589"/>
                    <a:pt x="7244" y="31598"/>
                    <a:pt x="7147" y="32607"/>
                  </a:cubicBezTo>
                  <a:cubicBezTo>
                    <a:pt x="5992" y="33251"/>
                    <a:pt x="3683" y="34770"/>
                    <a:pt x="2164" y="37334"/>
                  </a:cubicBezTo>
                  <a:cubicBezTo>
                    <a:pt x="2164" y="37334"/>
                    <a:pt x="2930" y="36374"/>
                    <a:pt x="4570" y="35244"/>
                  </a:cubicBezTo>
                  <a:lnTo>
                    <a:pt x="4570" y="35244"/>
                  </a:lnTo>
                  <a:cubicBezTo>
                    <a:pt x="3841" y="36751"/>
                    <a:pt x="3489" y="38403"/>
                    <a:pt x="3561" y="40068"/>
                  </a:cubicBezTo>
                  <a:cubicBezTo>
                    <a:pt x="3841" y="38087"/>
                    <a:pt x="4570" y="36192"/>
                    <a:pt x="5688" y="34539"/>
                  </a:cubicBezTo>
                  <a:cubicBezTo>
                    <a:pt x="6114" y="34296"/>
                    <a:pt x="6563" y="34053"/>
                    <a:pt x="7061" y="33810"/>
                  </a:cubicBezTo>
                  <a:lnTo>
                    <a:pt x="7061" y="33810"/>
                  </a:lnTo>
                  <a:cubicBezTo>
                    <a:pt x="7037" y="34672"/>
                    <a:pt x="7061" y="35547"/>
                    <a:pt x="7147" y="36398"/>
                  </a:cubicBezTo>
                  <a:cubicBezTo>
                    <a:pt x="6344" y="38950"/>
                    <a:pt x="4631" y="41126"/>
                    <a:pt x="2346" y="42499"/>
                  </a:cubicBezTo>
                  <a:cubicBezTo>
                    <a:pt x="4546" y="41527"/>
                    <a:pt x="6308" y="39765"/>
                    <a:pt x="7292" y="37565"/>
                  </a:cubicBezTo>
                  <a:cubicBezTo>
                    <a:pt x="7487" y="38926"/>
                    <a:pt x="7815" y="40263"/>
                    <a:pt x="8252" y="41551"/>
                  </a:cubicBezTo>
                  <a:cubicBezTo>
                    <a:pt x="8058" y="40020"/>
                    <a:pt x="8034" y="38476"/>
                    <a:pt x="8167" y="36945"/>
                  </a:cubicBezTo>
                  <a:lnTo>
                    <a:pt x="8167" y="36945"/>
                  </a:lnTo>
                  <a:cubicBezTo>
                    <a:pt x="9565" y="41053"/>
                    <a:pt x="12117" y="41940"/>
                    <a:pt x="12117" y="41940"/>
                  </a:cubicBezTo>
                  <a:cubicBezTo>
                    <a:pt x="9504" y="39886"/>
                    <a:pt x="8653" y="36909"/>
                    <a:pt x="8386" y="35450"/>
                  </a:cubicBezTo>
                  <a:cubicBezTo>
                    <a:pt x="8726" y="33542"/>
                    <a:pt x="9273" y="32521"/>
                    <a:pt x="9273" y="32521"/>
                  </a:cubicBezTo>
                  <a:cubicBezTo>
                    <a:pt x="9978" y="33749"/>
                    <a:pt x="10853" y="34867"/>
                    <a:pt x="11874" y="35851"/>
                  </a:cubicBezTo>
                  <a:cubicBezTo>
                    <a:pt x="12008" y="36896"/>
                    <a:pt x="11789" y="37954"/>
                    <a:pt x="11230" y="38853"/>
                  </a:cubicBezTo>
                  <a:cubicBezTo>
                    <a:pt x="11230" y="38853"/>
                    <a:pt x="12275" y="38233"/>
                    <a:pt x="12409" y="36350"/>
                  </a:cubicBezTo>
                  <a:cubicBezTo>
                    <a:pt x="12749" y="36653"/>
                    <a:pt x="13089" y="36921"/>
                    <a:pt x="13417" y="37176"/>
                  </a:cubicBezTo>
                  <a:cubicBezTo>
                    <a:pt x="13867" y="38027"/>
                    <a:pt x="14584" y="39740"/>
                    <a:pt x="14888" y="42353"/>
                  </a:cubicBezTo>
                  <a:cubicBezTo>
                    <a:pt x="14888" y="42353"/>
                    <a:pt x="15459" y="40640"/>
                    <a:pt x="14256" y="37759"/>
                  </a:cubicBezTo>
                  <a:lnTo>
                    <a:pt x="14256" y="37759"/>
                  </a:lnTo>
                  <a:cubicBezTo>
                    <a:pt x="15070" y="38318"/>
                    <a:pt x="15957" y="38792"/>
                    <a:pt x="16881" y="39157"/>
                  </a:cubicBezTo>
                  <a:cubicBezTo>
                    <a:pt x="11777" y="35061"/>
                    <a:pt x="10513" y="29726"/>
                    <a:pt x="10513" y="29726"/>
                  </a:cubicBezTo>
                  <a:cubicBezTo>
                    <a:pt x="14681" y="22957"/>
                    <a:pt x="23237" y="22362"/>
                    <a:pt x="23237" y="22362"/>
                  </a:cubicBezTo>
                  <a:cubicBezTo>
                    <a:pt x="23237" y="22362"/>
                    <a:pt x="31792" y="22957"/>
                    <a:pt x="35949" y="29726"/>
                  </a:cubicBezTo>
                  <a:cubicBezTo>
                    <a:pt x="35949" y="29726"/>
                    <a:pt x="34685" y="35061"/>
                    <a:pt x="29593" y="39157"/>
                  </a:cubicBezTo>
                  <a:cubicBezTo>
                    <a:pt x="30516" y="38792"/>
                    <a:pt x="31391" y="38318"/>
                    <a:pt x="32218" y="37759"/>
                  </a:cubicBezTo>
                  <a:lnTo>
                    <a:pt x="32218" y="37759"/>
                  </a:lnTo>
                  <a:cubicBezTo>
                    <a:pt x="31015" y="40640"/>
                    <a:pt x="31586" y="42353"/>
                    <a:pt x="31586" y="42353"/>
                  </a:cubicBezTo>
                  <a:cubicBezTo>
                    <a:pt x="31890" y="39740"/>
                    <a:pt x="32594" y="38027"/>
                    <a:pt x="33044" y="37176"/>
                  </a:cubicBezTo>
                  <a:cubicBezTo>
                    <a:pt x="33372" y="36921"/>
                    <a:pt x="33712" y="36653"/>
                    <a:pt x="34053" y="36350"/>
                  </a:cubicBezTo>
                  <a:cubicBezTo>
                    <a:pt x="34199" y="38233"/>
                    <a:pt x="35232" y="38853"/>
                    <a:pt x="35232" y="38853"/>
                  </a:cubicBezTo>
                  <a:cubicBezTo>
                    <a:pt x="34685" y="37954"/>
                    <a:pt x="34454" y="36896"/>
                    <a:pt x="34600" y="35851"/>
                  </a:cubicBezTo>
                  <a:cubicBezTo>
                    <a:pt x="35620" y="34867"/>
                    <a:pt x="36495" y="33749"/>
                    <a:pt x="37200" y="32521"/>
                  </a:cubicBezTo>
                  <a:cubicBezTo>
                    <a:pt x="37200" y="32521"/>
                    <a:pt x="37747" y="33542"/>
                    <a:pt x="38087" y="35450"/>
                  </a:cubicBezTo>
                  <a:cubicBezTo>
                    <a:pt x="37820" y="36909"/>
                    <a:pt x="36969" y="39886"/>
                    <a:pt x="34357" y="41940"/>
                  </a:cubicBezTo>
                  <a:cubicBezTo>
                    <a:pt x="34357" y="41940"/>
                    <a:pt x="36909" y="41053"/>
                    <a:pt x="38306" y="36945"/>
                  </a:cubicBezTo>
                  <a:lnTo>
                    <a:pt x="38306" y="36945"/>
                  </a:lnTo>
                  <a:cubicBezTo>
                    <a:pt x="38440" y="38476"/>
                    <a:pt x="38416" y="40020"/>
                    <a:pt x="38221" y="41551"/>
                  </a:cubicBezTo>
                  <a:cubicBezTo>
                    <a:pt x="38659" y="40263"/>
                    <a:pt x="38987" y="38926"/>
                    <a:pt x="39181" y="37565"/>
                  </a:cubicBezTo>
                  <a:cubicBezTo>
                    <a:pt x="40166" y="39765"/>
                    <a:pt x="41928" y="41527"/>
                    <a:pt x="44127" y="42499"/>
                  </a:cubicBezTo>
                  <a:cubicBezTo>
                    <a:pt x="41843" y="41126"/>
                    <a:pt x="40129" y="38950"/>
                    <a:pt x="39327" y="36398"/>
                  </a:cubicBezTo>
                  <a:cubicBezTo>
                    <a:pt x="39412" y="35547"/>
                    <a:pt x="39436" y="34672"/>
                    <a:pt x="39412" y="33810"/>
                  </a:cubicBezTo>
                  <a:lnTo>
                    <a:pt x="39412" y="33810"/>
                  </a:lnTo>
                  <a:cubicBezTo>
                    <a:pt x="39910" y="34053"/>
                    <a:pt x="40372" y="34296"/>
                    <a:pt x="40785" y="34539"/>
                  </a:cubicBezTo>
                  <a:cubicBezTo>
                    <a:pt x="41903" y="36192"/>
                    <a:pt x="42633" y="38087"/>
                    <a:pt x="42912" y="40068"/>
                  </a:cubicBezTo>
                  <a:cubicBezTo>
                    <a:pt x="42985" y="38403"/>
                    <a:pt x="42633" y="36751"/>
                    <a:pt x="41903" y="35244"/>
                  </a:cubicBezTo>
                  <a:lnTo>
                    <a:pt x="41903" y="35244"/>
                  </a:lnTo>
                  <a:cubicBezTo>
                    <a:pt x="43556" y="36374"/>
                    <a:pt x="44310" y="37334"/>
                    <a:pt x="44310" y="37334"/>
                  </a:cubicBezTo>
                  <a:cubicBezTo>
                    <a:pt x="42791" y="34758"/>
                    <a:pt x="40482" y="33251"/>
                    <a:pt x="39327" y="32607"/>
                  </a:cubicBezTo>
                  <a:cubicBezTo>
                    <a:pt x="39230" y="31598"/>
                    <a:pt x="39023" y="30589"/>
                    <a:pt x="38707" y="29617"/>
                  </a:cubicBezTo>
                  <a:lnTo>
                    <a:pt x="38707" y="29617"/>
                  </a:lnTo>
                  <a:cubicBezTo>
                    <a:pt x="39339" y="29982"/>
                    <a:pt x="39983" y="30298"/>
                    <a:pt x="40652" y="30565"/>
                  </a:cubicBezTo>
                  <a:cubicBezTo>
                    <a:pt x="42134" y="31768"/>
                    <a:pt x="43362" y="33251"/>
                    <a:pt x="44273" y="34928"/>
                  </a:cubicBezTo>
                  <a:cubicBezTo>
                    <a:pt x="44018" y="33494"/>
                    <a:pt x="43350" y="32157"/>
                    <a:pt x="42365" y="31087"/>
                  </a:cubicBezTo>
                  <a:lnTo>
                    <a:pt x="42365" y="31087"/>
                  </a:lnTo>
                  <a:cubicBezTo>
                    <a:pt x="43266" y="31292"/>
                    <a:pt x="44056" y="31356"/>
                    <a:pt x="44697" y="31356"/>
                  </a:cubicBezTo>
                  <a:cubicBezTo>
                    <a:pt x="45811" y="31356"/>
                    <a:pt x="46473" y="31160"/>
                    <a:pt x="46473" y="31160"/>
                  </a:cubicBezTo>
                  <a:cubicBezTo>
                    <a:pt x="42839" y="30990"/>
                    <a:pt x="39777" y="29119"/>
                    <a:pt x="37796" y="27515"/>
                  </a:cubicBezTo>
                  <a:cubicBezTo>
                    <a:pt x="37504" y="26980"/>
                    <a:pt x="37164" y="26469"/>
                    <a:pt x="36787" y="25995"/>
                  </a:cubicBezTo>
                  <a:cubicBezTo>
                    <a:pt x="35681" y="24610"/>
                    <a:pt x="34417" y="23370"/>
                    <a:pt x="33008" y="22313"/>
                  </a:cubicBezTo>
                  <a:cubicBezTo>
                    <a:pt x="33846" y="22107"/>
                    <a:pt x="34685" y="21961"/>
                    <a:pt x="35548" y="21863"/>
                  </a:cubicBezTo>
                  <a:cubicBezTo>
                    <a:pt x="36009" y="22094"/>
                    <a:pt x="36763" y="22471"/>
                    <a:pt x="37662" y="22982"/>
                  </a:cubicBezTo>
                  <a:cubicBezTo>
                    <a:pt x="38015" y="23504"/>
                    <a:pt x="38646" y="24622"/>
                    <a:pt x="39181" y="26567"/>
                  </a:cubicBezTo>
                  <a:cubicBezTo>
                    <a:pt x="39181" y="26567"/>
                    <a:pt x="39291" y="25254"/>
                    <a:pt x="38331" y="23383"/>
                  </a:cubicBezTo>
                  <a:lnTo>
                    <a:pt x="38331" y="23383"/>
                  </a:lnTo>
                  <a:cubicBezTo>
                    <a:pt x="39983" y="24379"/>
                    <a:pt x="41527" y="25546"/>
                    <a:pt x="42924" y="26883"/>
                  </a:cubicBezTo>
                  <a:cubicBezTo>
                    <a:pt x="42924" y="26883"/>
                    <a:pt x="41357" y="24245"/>
                    <a:pt x="36581" y="21778"/>
                  </a:cubicBezTo>
                  <a:cubicBezTo>
                    <a:pt x="36948" y="21759"/>
                    <a:pt x="37315" y="21750"/>
                    <a:pt x="37682" y="21750"/>
                  </a:cubicBezTo>
                  <a:cubicBezTo>
                    <a:pt x="39428" y="21750"/>
                    <a:pt x="41168" y="21964"/>
                    <a:pt x="42876" y="22386"/>
                  </a:cubicBezTo>
                  <a:cubicBezTo>
                    <a:pt x="42876" y="22386"/>
                    <a:pt x="40773" y="21390"/>
                    <a:pt x="37723" y="21110"/>
                  </a:cubicBezTo>
                  <a:cubicBezTo>
                    <a:pt x="38476" y="20357"/>
                    <a:pt x="38975" y="19384"/>
                    <a:pt x="39157" y="18327"/>
                  </a:cubicBezTo>
                  <a:lnTo>
                    <a:pt x="39157" y="18327"/>
                  </a:lnTo>
                  <a:cubicBezTo>
                    <a:pt x="38549" y="19421"/>
                    <a:pt x="37674" y="20369"/>
                    <a:pt x="36617" y="21061"/>
                  </a:cubicBezTo>
                  <a:cubicBezTo>
                    <a:pt x="36455" y="21056"/>
                    <a:pt x="36292" y="21054"/>
                    <a:pt x="36130" y="21054"/>
                  </a:cubicBezTo>
                  <a:cubicBezTo>
                    <a:pt x="34752" y="21054"/>
                    <a:pt x="33385" y="21239"/>
                    <a:pt x="32048" y="21608"/>
                  </a:cubicBezTo>
                  <a:cubicBezTo>
                    <a:pt x="31598" y="21280"/>
                    <a:pt x="31148" y="20976"/>
                    <a:pt x="30711" y="20673"/>
                  </a:cubicBezTo>
                  <a:cubicBezTo>
                    <a:pt x="33129" y="18400"/>
                    <a:pt x="36216" y="18291"/>
                    <a:pt x="36216" y="18291"/>
                  </a:cubicBezTo>
                  <a:cubicBezTo>
                    <a:pt x="35900" y="18246"/>
                    <a:pt x="35582" y="18225"/>
                    <a:pt x="35264" y="18225"/>
                  </a:cubicBezTo>
                  <a:cubicBezTo>
                    <a:pt x="34531" y="18225"/>
                    <a:pt x="33800" y="18341"/>
                    <a:pt x="33105" y="18570"/>
                  </a:cubicBezTo>
                  <a:cubicBezTo>
                    <a:pt x="33457" y="18072"/>
                    <a:pt x="33737" y="17525"/>
                    <a:pt x="33931" y="16942"/>
                  </a:cubicBezTo>
                  <a:lnTo>
                    <a:pt x="33931" y="16942"/>
                  </a:lnTo>
                  <a:cubicBezTo>
                    <a:pt x="33506" y="17646"/>
                    <a:pt x="32971" y="18291"/>
                    <a:pt x="32351" y="18850"/>
                  </a:cubicBezTo>
                  <a:cubicBezTo>
                    <a:pt x="31525" y="19202"/>
                    <a:pt x="30759" y="19664"/>
                    <a:pt x="30067" y="20235"/>
                  </a:cubicBezTo>
                  <a:cubicBezTo>
                    <a:pt x="27405" y="18412"/>
                    <a:pt x="25376" y="16844"/>
                    <a:pt x="25376" y="13454"/>
                  </a:cubicBezTo>
                  <a:lnTo>
                    <a:pt x="253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8"/>
            <p:cNvSpPr/>
            <p:nvPr/>
          </p:nvSpPr>
          <p:spPr>
            <a:xfrm>
              <a:off x="5229895" y="1998097"/>
              <a:ext cx="568131" cy="881182"/>
            </a:xfrm>
            <a:custGeom>
              <a:avLst/>
              <a:gdLst/>
              <a:ahLst/>
              <a:cxnLst/>
              <a:rect l="l" t="t" r="r" b="b"/>
              <a:pathLst>
                <a:path w="12348" h="19153" extrusionOk="0">
                  <a:moveTo>
                    <a:pt x="0" y="0"/>
                  </a:moveTo>
                  <a:cubicBezTo>
                    <a:pt x="693" y="669"/>
                    <a:pt x="1349" y="1374"/>
                    <a:pt x="1957" y="2103"/>
                  </a:cubicBezTo>
                  <a:lnTo>
                    <a:pt x="2431" y="2650"/>
                  </a:lnTo>
                  <a:lnTo>
                    <a:pt x="2881" y="3196"/>
                  </a:lnTo>
                  <a:cubicBezTo>
                    <a:pt x="3184" y="3561"/>
                    <a:pt x="3476" y="3950"/>
                    <a:pt x="3768" y="4327"/>
                  </a:cubicBezTo>
                  <a:cubicBezTo>
                    <a:pt x="4922" y="5846"/>
                    <a:pt x="6004" y="7413"/>
                    <a:pt x="7012" y="9030"/>
                  </a:cubicBezTo>
                  <a:lnTo>
                    <a:pt x="7766" y="10245"/>
                  </a:lnTo>
                  <a:cubicBezTo>
                    <a:pt x="8021" y="10646"/>
                    <a:pt x="8240" y="11071"/>
                    <a:pt x="8471" y="11485"/>
                  </a:cubicBezTo>
                  <a:lnTo>
                    <a:pt x="8835" y="12104"/>
                  </a:lnTo>
                  <a:cubicBezTo>
                    <a:pt x="8945" y="12311"/>
                    <a:pt x="9066" y="12518"/>
                    <a:pt x="9176" y="12736"/>
                  </a:cubicBezTo>
                  <a:cubicBezTo>
                    <a:pt x="9394" y="13150"/>
                    <a:pt x="9625" y="13575"/>
                    <a:pt x="9844" y="14000"/>
                  </a:cubicBezTo>
                  <a:cubicBezTo>
                    <a:pt x="9953" y="14207"/>
                    <a:pt x="10075" y="14413"/>
                    <a:pt x="10184" y="14632"/>
                  </a:cubicBezTo>
                  <a:lnTo>
                    <a:pt x="10500" y="15276"/>
                  </a:lnTo>
                  <a:lnTo>
                    <a:pt x="11132" y="16552"/>
                  </a:lnTo>
                  <a:cubicBezTo>
                    <a:pt x="11545" y="17415"/>
                    <a:pt x="11934" y="18290"/>
                    <a:pt x="12348" y="19153"/>
                  </a:cubicBezTo>
                  <a:cubicBezTo>
                    <a:pt x="12190" y="18703"/>
                    <a:pt x="12019" y="18254"/>
                    <a:pt x="11849" y="17804"/>
                  </a:cubicBezTo>
                  <a:cubicBezTo>
                    <a:pt x="11679" y="17354"/>
                    <a:pt x="11521" y="16905"/>
                    <a:pt x="11339" y="16467"/>
                  </a:cubicBezTo>
                  <a:lnTo>
                    <a:pt x="10768" y="15143"/>
                  </a:lnTo>
                  <a:lnTo>
                    <a:pt x="10476" y="14486"/>
                  </a:lnTo>
                  <a:cubicBezTo>
                    <a:pt x="10379" y="14268"/>
                    <a:pt x="10269" y="14049"/>
                    <a:pt x="10160" y="13842"/>
                  </a:cubicBezTo>
                  <a:cubicBezTo>
                    <a:pt x="9953" y="13405"/>
                    <a:pt x="9735" y="12967"/>
                    <a:pt x="9528" y="12542"/>
                  </a:cubicBezTo>
                  <a:cubicBezTo>
                    <a:pt x="9419" y="12323"/>
                    <a:pt x="9309" y="12117"/>
                    <a:pt x="9188" y="11910"/>
                  </a:cubicBezTo>
                  <a:lnTo>
                    <a:pt x="8848" y="11278"/>
                  </a:lnTo>
                  <a:cubicBezTo>
                    <a:pt x="8398" y="10427"/>
                    <a:pt x="7887" y="9613"/>
                    <a:pt x="7401" y="8787"/>
                  </a:cubicBezTo>
                  <a:cubicBezTo>
                    <a:pt x="7146" y="8374"/>
                    <a:pt x="6879" y="7985"/>
                    <a:pt x="6611" y="7571"/>
                  </a:cubicBezTo>
                  <a:cubicBezTo>
                    <a:pt x="6478" y="7365"/>
                    <a:pt x="6344" y="7170"/>
                    <a:pt x="6210" y="6964"/>
                  </a:cubicBezTo>
                  <a:lnTo>
                    <a:pt x="5797" y="6380"/>
                  </a:lnTo>
                  <a:cubicBezTo>
                    <a:pt x="5518" y="5992"/>
                    <a:pt x="5238" y="5603"/>
                    <a:pt x="4934" y="5226"/>
                  </a:cubicBezTo>
                  <a:cubicBezTo>
                    <a:pt x="4643" y="4837"/>
                    <a:pt x="4351" y="4460"/>
                    <a:pt x="4047" y="4096"/>
                  </a:cubicBezTo>
                  <a:cubicBezTo>
                    <a:pt x="3731" y="3731"/>
                    <a:pt x="3440" y="3354"/>
                    <a:pt x="3111" y="3002"/>
                  </a:cubicBezTo>
                  <a:lnTo>
                    <a:pt x="2625" y="2467"/>
                  </a:lnTo>
                  <a:lnTo>
                    <a:pt x="2127" y="1945"/>
                  </a:lnTo>
                  <a:cubicBezTo>
                    <a:pt x="1957" y="1775"/>
                    <a:pt x="1787" y="1592"/>
                    <a:pt x="1617" y="1434"/>
                  </a:cubicBezTo>
                  <a:cubicBezTo>
                    <a:pt x="1434" y="1264"/>
                    <a:pt x="1276" y="1094"/>
                    <a:pt x="1094" y="936"/>
                  </a:cubicBezTo>
                  <a:cubicBezTo>
                    <a:pt x="742" y="608"/>
                    <a:pt x="377" y="292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8"/>
            <p:cNvSpPr/>
            <p:nvPr/>
          </p:nvSpPr>
          <p:spPr>
            <a:xfrm>
              <a:off x="4856375" y="3382017"/>
              <a:ext cx="392005" cy="513858"/>
            </a:xfrm>
            <a:custGeom>
              <a:avLst/>
              <a:gdLst/>
              <a:ahLst/>
              <a:cxnLst/>
              <a:rect l="l" t="t" r="r" b="b"/>
              <a:pathLst>
                <a:path w="8520" h="11169" extrusionOk="0">
                  <a:moveTo>
                    <a:pt x="97" y="0"/>
                  </a:moveTo>
                  <a:cubicBezTo>
                    <a:pt x="0" y="1289"/>
                    <a:pt x="122" y="2577"/>
                    <a:pt x="426" y="3828"/>
                  </a:cubicBezTo>
                  <a:cubicBezTo>
                    <a:pt x="584" y="4460"/>
                    <a:pt x="790" y="5080"/>
                    <a:pt x="1033" y="5676"/>
                  </a:cubicBezTo>
                  <a:cubicBezTo>
                    <a:pt x="1288" y="6283"/>
                    <a:pt x="1604" y="6854"/>
                    <a:pt x="1969" y="7401"/>
                  </a:cubicBezTo>
                  <a:cubicBezTo>
                    <a:pt x="2698" y="8495"/>
                    <a:pt x="3670" y="9407"/>
                    <a:pt x="4825" y="10063"/>
                  </a:cubicBezTo>
                  <a:cubicBezTo>
                    <a:pt x="5384" y="10379"/>
                    <a:pt x="5992" y="10634"/>
                    <a:pt x="6611" y="10816"/>
                  </a:cubicBezTo>
                  <a:cubicBezTo>
                    <a:pt x="6927" y="10914"/>
                    <a:pt x="7243" y="10986"/>
                    <a:pt x="7559" y="11035"/>
                  </a:cubicBezTo>
                  <a:cubicBezTo>
                    <a:pt x="7875" y="11108"/>
                    <a:pt x="8203" y="11120"/>
                    <a:pt x="8519" y="11169"/>
                  </a:cubicBezTo>
                  <a:lnTo>
                    <a:pt x="8045" y="11047"/>
                  </a:lnTo>
                  <a:cubicBezTo>
                    <a:pt x="7900" y="10999"/>
                    <a:pt x="7742" y="10974"/>
                    <a:pt x="7596" y="10914"/>
                  </a:cubicBezTo>
                  <a:cubicBezTo>
                    <a:pt x="7292" y="10828"/>
                    <a:pt x="6988" y="10743"/>
                    <a:pt x="6696" y="10610"/>
                  </a:cubicBezTo>
                  <a:cubicBezTo>
                    <a:pt x="6101" y="10391"/>
                    <a:pt x="5542" y="10111"/>
                    <a:pt x="5007" y="9771"/>
                  </a:cubicBezTo>
                  <a:cubicBezTo>
                    <a:pt x="3950" y="9091"/>
                    <a:pt x="3051" y="8203"/>
                    <a:pt x="2358" y="7158"/>
                  </a:cubicBezTo>
                  <a:cubicBezTo>
                    <a:pt x="1653" y="6113"/>
                    <a:pt x="1130" y="4959"/>
                    <a:pt x="778" y="3756"/>
                  </a:cubicBezTo>
                  <a:cubicBezTo>
                    <a:pt x="413" y="2528"/>
                    <a:pt x="183" y="1276"/>
                    <a:pt x="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8"/>
            <p:cNvSpPr/>
            <p:nvPr/>
          </p:nvSpPr>
          <p:spPr>
            <a:xfrm>
              <a:off x="3134674" y="3776240"/>
              <a:ext cx="350090" cy="327389"/>
            </a:xfrm>
            <a:custGeom>
              <a:avLst/>
              <a:gdLst/>
              <a:ahLst/>
              <a:cxnLst/>
              <a:rect l="l" t="t" r="r" b="b"/>
              <a:pathLst>
                <a:path w="7609" h="7116" extrusionOk="0">
                  <a:moveTo>
                    <a:pt x="268" y="0"/>
                  </a:moveTo>
                  <a:cubicBezTo>
                    <a:pt x="62" y="1082"/>
                    <a:pt x="1" y="2188"/>
                    <a:pt x="98" y="3293"/>
                  </a:cubicBezTo>
                  <a:cubicBezTo>
                    <a:pt x="147" y="3852"/>
                    <a:pt x="256" y="4399"/>
                    <a:pt x="426" y="4934"/>
                  </a:cubicBezTo>
                  <a:cubicBezTo>
                    <a:pt x="463" y="5068"/>
                    <a:pt x="499" y="5214"/>
                    <a:pt x="560" y="5335"/>
                  </a:cubicBezTo>
                  <a:lnTo>
                    <a:pt x="742" y="5724"/>
                  </a:lnTo>
                  <a:lnTo>
                    <a:pt x="961" y="6101"/>
                  </a:lnTo>
                  <a:cubicBezTo>
                    <a:pt x="1010" y="6161"/>
                    <a:pt x="1046" y="6222"/>
                    <a:pt x="1095" y="6283"/>
                  </a:cubicBezTo>
                  <a:cubicBezTo>
                    <a:pt x="1143" y="6344"/>
                    <a:pt x="1192" y="6405"/>
                    <a:pt x="1253" y="6453"/>
                  </a:cubicBezTo>
                  <a:cubicBezTo>
                    <a:pt x="1471" y="6660"/>
                    <a:pt x="1739" y="6830"/>
                    <a:pt x="2018" y="6927"/>
                  </a:cubicBezTo>
                  <a:cubicBezTo>
                    <a:pt x="2298" y="7024"/>
                    <a:pt x="2589" y="7085"/>
                    <a:pt x="2881" y="7109"/>
                  </a:cubicBezTo>
                  <a:cubicBezTo>
                    <a:pt x="2975" y="7113"/>
                    <a:pt x="3069" y="7115"/>
                    <a:pt x="3162" y="7115"/>
                  </a:cubicBezTo>
                  <a:cubicBezTo>
                    <a:pt x="3636" y="7115"/>
                    <a:pt x="4103" y="7063"/>
                    <a:pt x="4570" y="6951"/>
                  </a:cubicBezTo>
                  <a:cubicBezTo>
                    <a:pt x="5105" y="6818"/>
                    <a:pt x="5628" y="6648"/>
                    <a:pt x="6150" y="6429"/>
                  </a:cubicBezTo>
                  <a:cubicBezTo>
                    <a:pt x="6649" y="6222"/>
                    <a:pt x="7147" y="5967"/>
                    <a:pt x="7609" y="5675"/>
                  </a:cubicBezTo>
                  <a:lnTo>
                    <a:pt x="7609" y="5675"/>
                  </a:lnTo>
                  <a:cubicBezTo>
                    <a:pt x="7110" y="5882"/>
                    <a:pt x="6588" y="6064"/>
                    <a:pt x="6065" y="6222"/>
                  </a:cubicBezTo>
                  <a:cubicBezTo>
                    <a:pt x="5555" y="6380"/>
                    <a:pt x="5032" y="6502"/>
                    <a:pt x="4497" y="6599"/>
                  </a:cubicBezTo>
                  <a:cubicBezTo>
                    <a:pt x="4127" y="6668"/>
                    <a:pt x="3751" y="6700"/>
                    <a:pt x="3377" y="6700"/>
                  </a:cubicBezTo>
                  <a:cubicBezTo>
                    <a:pt x="3223" y="6700"/>
                    <a:pt x="3070" y="6695"/>
                    <a:pt x="2918" y="6684"/>
                  </a:cubicBezTo>
                  <a:cubicBezTo>
                    <a:pt x="2419" y="6660"/>
                    <a:pt x="1945" y="6465"/>
                    <a:pt x="1569" y="6125"/>
                  </a:cubicBezTo>
                  <a:cubicBezTo>
                    <a:pt x="1520" y="6089"/>
                    <a:pt x="1484" y="6052"/>
                    <a:pt x="1447" y="6003"/>
                  </a:cubicBezTo>
                  <a:cubicBezTo>
                    <a:pt x="1411" y="5955"/>
                    <a:pt x="1362" y="5906"/>
                    <a:pt x="1338" y="5846"/>
                  </a:cubicBezTo>
                  <a:lnTo>
                    <a:pt x="1131" y="5517"/>
                  </a:lnTo>
                  <a:lnTo>
                    <a:pt x="961" y="5165"/>
                  </a:lnTo>
                  <a:cubicBezTo>
                    <a:pt x="912" y="5056"/>
                    <a:pt x="876" y="4922"/>
                    <a:pt x="827" y="4800"/>
                  </a:cubicBezTo>
                  <a:cubicBezTo>
                    <a:pt x="657" y="4290"/>
                    <a:pt x="524" y="3780"/>
                    <a:pt x="451" y="3245"/>
                  </a:cubicBezTo>
                  <a:cubicBezTo>
                    <a:pt x="293" y="2163"/>
                    <a:pt x="232" y="1082"/>
                    <a:pt x="2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8"/>
            <p:cNvSpPr/>
            <p:nvPr/>
          </p:nvSpPr>
          <p:spPr>
            <a:xfrm>
              <a:off x="4232322" y="2571211"/>
              <a:ext cx="62114" cy="866689"/>
            </a:xfrm>
            <a:custGeom>
              <a:avLst/>
              <a:gdLst/>
              <a:ahLst/>
              <a:cxnLst/>
              <a:rect l="l" t="t" r="r" b="b"/>
              <a:pathLst>
                <a:path w="1350" h="18838" extrusionOk="0">
                  <a:moveTo>
                    <a:pt x="718" y="1"/>
                  </a:moveTo>
                  <a:lnTo>
                    <a:pt x="718" y="1"/>
                  </a:lnTo>
                  <a:cubicBezTo>
                    <a:pt x="791" y="791"/>
                    <a:pt x="839" y="1581"/>
                    <a:pt x="888" y="2358"/>
                  </a:cubicBezTo>
                  <a:cubicBezTo>
                    <a:pt x="900" y="2760"/>
                    <a:pt x="900" y="3148"/>
                    <a:pt x="924" y="3537"/>
                  </a:cubicBezTo>
                  <a:cubicBezTo>
                    <a:pt x="937" y="3938"/>
                    <a:pt x="937" y="4327"/>
                    <a:pt x="937" y="4716"/>
                  </a:cubicBezTo>
                  <a:cubicBezTo>
                    <a:pt x="937" y="5506"/>
                    <a:pt x="949" y="6296"/>
                    <a:pt x="924" y="7074"/>
                  </a:cubicBezTo>
                  <a:lnTo>
                    <a:pt x="912" y="7669"/>
                  </a:lnTo>
                  <a:lnTo>
                    <a:pt x="888" y="8253"/>
                  </a:lnTo>
                  <a:cubicBezTo>
                    <a:pt x="876" y="8654"/>
                    <a:pt x="864" y="9042"/>
                    <a:pt x="839" y="9431"/>
                  </a:cubicBezTo>
                  <a:cubicBezTo>
                    <a:pt x="791" y="10221"/>
                    <a:pt x="754" y="10999"/>
                    <a:pt x="681" y="11789"/>
                  </a:cubicBezTo>
                  <a:cubicBezTo>
                    <a:pt x="657" y="12178"/>
                    <a:pt x="633" y="12579"/>
                    <a:pt x="596" y="12968"/>
                  </a:cubicBezTo>
                  <a:cubicBezTo>
                    <a:pt x="560" y="13357"/>
                    <a:pt x="523" y="13746"/>
                    <a:pt x="499" y="14135"/>
                  </a:cubicBezTo>
                  <a:cubicBezTo>
                    <a:pt x="475" y="14341"/>
                    <a:pt x="463" y="14536"/>
                    <a:pt x="438" y="14730"/>
                  </a:cubicBezTo>
                  <a:lnTo>
                    <a:pt x="378" y="15313"/>
                  </a:lnTo>
                  <a:lnTo>
                    <a:pt x="268" y="16492"/>
                  </a:lnTo>
                  <a:cubicBezTo>
                    <a:pt x="183" y="17270"/>
                    <a:pt x="74" y="18048"/>
                    <a:pt x="1" y="18838"/>
                  </a:cubicBezTo>
                  <a:cubicBezTo>
                    <a:pt x="183" y="18072"/>
                    <a:pt x="365" y="17306"/>
                    <a:pt x="487" y="16516"/>
                  </a:cubicBezTo>
                  <a:cubicBezTo>
                    <a:pt x="608" y="15739"/>
                    <a:pt x="754" y="14961"/>
                    <a:pt x="851" y="14183"/>
                  </a:cubicBezTo>
                  <a:cubicBezTo>
                    <a:pt x="1070" y="12615"/>
                    <a:pt x="1204" y="11036"/>
                    <a:pt x="1289" y="9456"/>
                  </a:cubicBezTo>
                  <a:cubicBezTo>
                    <a:pt x="1301" y="9067"/>
                    <a:pt x="1301" y="8666"/>
                    <a:pt x="1325" y="8265"/>
                  </a:cubicBezTo>
                  <a:cubicBezTo>
                    <a:pt x="1338" y="7876"/>
                    <a:pt x="1350" y="7475"/>
                    <a:pt x="1338" y="7086"/>
                  </a:cubicBezTo>
                  <a:cubicBezTo>
                    <a:pt x="1338" y="6685"/>
                    <a:pt x="1338" y="6296"/>
                    <a:pt x="1325" y="5895"/>
                  </a:cubicBezTo>
                  <a:cubicBezTo>
                    <a:pt x="1313" y="5506"/>
                    <a:pt x="1313" y="5105"/>
                    <a:pt x="1289" y="4716"/>
                  </a:cubicBezTo>
                  <a:cubicBezTo>
                    <a:pt x="1253" y="3926"/>
                    <a:pt x="1192" y="3136"/>
                    <a:pt x="1095" y="2346"/>
                  </a:cubicBezTo>
                  <a:cubicBezTo>
                    <a:pt x="1009" y="1556"/>
                    <a:pt x="888" y="779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8"/>
            <p:cNvSpPr/>
            <p:nvPr/>
          </p:nvSpPr>
          <p:spPr>
            <a:xfrm>
              <a:off x="4484511" y="1437268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49"/>
                    <a:pt x="2528" y="122"/>
                    <a:pt x="2273" y="146"/>
                  </a:cubicBezTo>
                  <a:cubicBezTo>
                    <a:pt x="2030" y="182"/>
                    <a:pt x="1775" y="207"/>
                    <a:pt x="1520" y="207"/>
                  </a:cubicBezTo>
                  <a:cubicBezTo>
                    <a:pt x="1009" y="194"/>
                    <a:pt x="499" y="134"/>
                    <a:pt x="1" y="0"/>
                  </a:cubicBezTo>
                  <a:lnTo>
                    <a:pt x="1" y="0"/>
                  </a:lnTo>
                  <a:cubicBezTo>
                    <a:pt x="207" y="170"/>
                    <a:pt x="450" y="304"/>
                    <a:pt x="718" y="377"/>
                  </a:cubicBezTo>
                  <a:cubicBezTo>
                    <a:pt x="973" y="462"/>
                    <a:pt x="1252" y="498"/>
                    <a:pt x="1520" y="498"/>
                  </a:cubicBezTo>
                  <a:cubicBezTo>
                    <a:pt x="1799" y="498"/>
                    <a:pt x="2067" y="462"/>
                    <a:pt x="2334" y="377"/>
                  </a:cubicBezTo>
                  <a:cubicBezTo>
                    <a:pt x="2589" y="292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8"/>
            <p:cNvSpPr/>
            <p:nvPr/>
          </p:nvSpPr>
          <p:spPr>
            <a:xfrm>
              <a:off x="4484511" y="1555241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46"/>
                  </a:cubicBezTo>
                  <a:cubicBezTo>
                    <a:pt x="2030" y="183"/>
                    <a:pt x="1775" y="207"/>
                    <a:pt x="1520" y="207"/>
                  </a:cubicBezTo>
                  <a:cubicBezTo>
                    <a:pt x="1009" y="195"/>
                    <a:pt x="499" y="134"/>
                    <a:pt x="1" y="0"/>
                  </a:cubicBezTo>
                  <a:lnTo>
                    <a:pt x="1" y="0"/>
                  </a:lnTo>
                  <a:cubicBezTo>
                    <a:pt x="207" y="170"/>
                    <a:pt x="450" y="304"/>
                    <a:pt x="718" y="377"/>
                  </a:cubicBezTo>
                  <a:cubicBezTo>
                    <a:pt x="973" y="462"/>
                    <a:pt x="1252" y="499"/>
                    <a:pt x="1520" y="499"/>
                  </a:cubicBezTo>
                  <a:cubicBezTo>
                    <a:pt x="1799" y="499"/>
                    <a:pt x="2067" y="462"/>
                    <a:pt x="2334" y="377"/>
                  </a:cubicBezTo>
                  <a:cubicBezTo>
                    <a:pt x="2589" y="292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8"/>
            <p:cNvSpPr/>
            <p:nvPr/>
          </p:nvSpPr>
          <p:spPr>
            <a:xfrm>
              <a:off x="4484511" y="1673765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49"/>
                    <a:pt x="2528" y="122"/>
                    <a:pt x="2273" y="147"/>
                  </a:cubicBezTo>
                  <a:cubicBezTo>
                    <a:pt x="2030" y="183"/>
                    <a:pt x="1775" y="207"/>
                    <a:pt x="1520" y="207"/>
                  </a:cubicBezTo>
                  <a:cubicBezTo>
                    <a:pt x="1009" y="195"/>
                    <a:pt x="499" y="134"/>
                    <a:pt x="1" y="1"/>
                  </a:cubicBezTo>
                  <a:lnTo>
                    <a:pt x="1" y="1"/>
                  </a:lnTo>
                  <a:cubicBezTo>
                    <a:pt x="207" y="171"/>
                    <a:pt x="450" y="304"/>
                    <a:pt x="718" y="377"/>
                  </a:cubicBezTo>
                  <a:cubicBezTo>
                    <a:pt x="973" y="462"/>
                    <a:pt x="1252" y="499"/>
                    <a:pt x="1520" y="499"/>
                  </a:cubicBezTo>
                  <a:cubicBezTo>
                    <a:pt x="1799" y="499"/>
                    <a:pt x="2067" y="462"/>
                    <a:pt x="2334" y="377"/>
                  </a:cubicBezTo>
                  <a:cubicBezTo>
                    <a:pt x="2589" y="292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8"/>
            <p:cNvSpPr/>
            <p:nvPr/>
          </p:nvSpPr>
          <p:spPr>
            <a:xfrm>
              <a:off x="4484511" y="1791185"/>
              <a:ext cx="139824" cy="23556"/>
            </a:xfrm>
            <a:custGeom>
              <a:avLst/>
              <a:gdLst/>
              <a:ahLst/>
              <a:cxnLst/>
              <a:rect l="l" t="t" r="r" b="b"/>
              <a:pathLst>
                <a:path w="3039" h="512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62"/>
                    <a:pt x="2528" y="122"/>
                    <a:pt x="2273" y="159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34"/>
                    <a:pt x="1" y="1"/>
                  </a:cubicBezTo>
                  <a:lnTo>
                    <a:pt x="1" y="1"/>
                  </a:lnTo>
                  <a:cubicBezTo>
                    <a:pt x="207" y="183"/>
                    <a:pt x="450" y="305"/>
                    <a:pt x="718" y="377"/>
                  </a:cubicBezTo>
                  <a:cubicBezTo>
                    <a:pt x="973" y="463"/>
                    <a:pt x="1252" y="511"/>
                    <a:pt x="1520" y="511"/>
                  </a:cubicBezTo>
                  <a:cubicBezTo>
                    <a:pt x="1799" y="511"/>
                    <a:pt x="2067" y="463"/>
                    <a:pt x="2334" y="377"/>
                  </a:cubicBezTo>
                  <a:cubicBezTo>
                    <a:pt x="2589" y="305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8"/>
            <p:cNvSpPr/>
            <p:nvPr/>
          </p:nvSpPr>
          <p:spPr>
            <a:xfrm>
              <a:off x="4484511" y="1909158"/>
              <a:ext cx="139824" cy="23556"/>
            </a:xfrm>
            <a:custGeom>
              <a:avLst/>
              <a:gdLst/>
              <a:ahLst/>
              <a:cxnLst/>
              <a:rect l="l" t="t" r="r" b="b"/>
              <a:pathLst>
                <a:path w="3039" h="512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62"/>
                    <a:pt x="2528" y="123"/>
                    <a:pt x="2273" y="159"/>
                  </a:cubicBezTo>
                  <a:cubicBezTo>
                    <a:pt x="2030" y="195"/>
                    <a:pt x="1775" y="208"/>
                    <a:pt x="1520" y="208"/>
                  </a:cubicBezTo>
                  <a:cubicBezTo>
                    <a:pt x="1009" y="208"/>
                    <a:pt x="499" y="135"/>
                    <a:pt x="1" y="13"/>
                  </a:cubicBezTo>
                  <a:lnTo>
                    <a:pt x="1" y="13"/>
                  </a:lnTo>
                  <a:cubicBezTo>
                    <a:pt x="207" y="183"/>
                    <a:pt x="450" y="305"/>
                    <a:pt x="718" y="390"/>
                  </a:cubicBezTo>
                  <a:cubicBezTo>
                    <a:pt x="973" y="463"/>
                    <a:pt x="1252" y="511"/>
                    <a:pt x="1520" y="511"/>
                  </a:cubicBezTo>
                  <a:cubicBezTo>
                    <a:pt x="1799" y="511"/>
                    <a:pt x="2067" y="463"/>
                    <a:pt x="2334" y="378"/>
                  </a:cubicBezTo>
                  <a:cubicBezTo>
                    <a:pt x="2589" y="305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8"/>
            <p:cNvSpPr/>
            <p:nvPr/>
          </p:nvSpPr>
          <p:spPr>
            <a:xfrm>
              <a:off x="4484511" y="2027176"/>
              <a:ext cx="139824" cy="23510"/>
            </a:xfrm>
            <a:custGeom>
              <a:avLst/>
              <a:gdLst/>
              <a:ahLst/>
              <a:cxnLst/>
              <a:rect l="l" t="t" r="r" b="b"/>
              <a:pathLst>
                <a:path w="3039" h="511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58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34"/>
                    <a:pt x="1" y="12"/>
                  </a:cubicBezTo>
                  <a:lnTo>
                    <a:pt x="1" y="12"/>
                  </a:lnTo>
                  <a:cubicBezTo>
                    <a:pt x="207" y="183"/>
                    <a:pt x="450" y="304"/>
                    <a:pt x="718" y="389"/>
                  </a:cubicBezTo>
                  <a:cubicBezTo>
                    <a:pt x="973" y="474"/>
                    <a:pt x="1252" y="511"/>
                    <a:pt x="1520" y="511"/>
                  </a:cubicBezTo>
                  <a:cubicBezTo>
                    <a:pt x="1799" y="511"/>
                    <a:pt x="2067" y="474"/>
                    <a:pt x="2334" y="389"/>
                  </a:cubicBezTo>
                  <a:cubicBezTo>
                    <a:pt x="2589" y="304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8"/>
            <p:cNvSpPr/>
            <p:nvPr/>
          </p:nvSpPr>
          <p:spPr>
            <a:xfrm>
              <a:off x="4484511" y="2145148"/>
              <a:ext cx="139824" cy="23510"/>
            </a:xfrm>
            <a:custGeom>
              <a:avLst/>
              <a:gdLst/>
              <a:ahLst/>
              <a:cxnLst/>
              <a:rect l="l" t="t" r="r" b="b"/>
              <a:pathLst>
                <a:path w="3039" h="511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58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46"/>
                    <a:pt x="1" y="13"/>
                  </a:cubicBezTo>
                  <a:lnTo>
                    <a:pt x="1" y="13"/>
                  </a:lnTo>
                  <a:cubicBezTo>
                    <a:pt x="207" y="183"/>
                    <a:pt x="450" y="304"/>
                    <a:pt x="718" y="389"/>
                  </a:cubicBezTo>
                  <a:cubicBezTo>
                    <a:pt x="973" y="462"/>
                    <a:pt x="1252" y="511"/>
                    <a:pt x="1520" y="511"/>
                  </a:cubicBezTo>
                  <a:cubicBezTo>
                    <a:pt x="1799" y="511"/>
                    <a:pt x="2067" y="462"/>
                    <a:pt x="2334" y="377"/>
                  </a:cubicBezTo>
                  <a:cubicBezTo>
                    <a:pt x="2589" y="304"/>
                    <a:pt x="2832" y="171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8"/>
            <p:cNvSpPr/>
            <p:nvPr/>
          </p:nvSpPr>
          <p:spPr>
            <a:xfrm>
              <a:off x="4330740" y="2316816"/>
              <a:ext cx="447355" cy="56497"/>
            </a:xfrm>
            <a:custGeom>
              <a:avLst/>
              <a:gdLst/>
              <a:ahLst/>
              <a:cxnLst/>
              <a:rect l="l" t="t" r="r" b="b"/>
              <a:pathLst>
                <a:path w="9723" h="1228" extrusionOk="0">
                  <a:moveTo>
                    <a:pt x="4874" y="0"/>
                  </a:moveTo>
                  <a:cubicBezTo>
                    <a:pt x="4023" y="12"/>
                    <a:pt x="3173" y="122"/>
                    <a:pt x="2358" y="328"/>
                  </a:cubicBezTo>
                  <a:cubicBezTo>
                    <a:pt x="1532" y="523"/>
                    <a:pt x="742" y="827"/>
                    <a:pt x="1" y="1228"/>
                  </a:cubicBezTo>
                  <a:cubicBezTo>
                    <a:pt x="390" y="1082"/>
                    <a:pt x="791" y="948"/>
                    <a:pt x="1192" y="839"/>
                  </a:cubicBezTo>
                  <a:cubicBezTo>
                    <a:pt x="1593" y="730"/>
                    <a:pt x="2006" y="632"/>
                    <a:pt x="2407" y="547"/>
                  </a:cubicBezTo>
                  <a:cubicBezTo>
                    <a:pt x="3221" y="401"/>
                    <a:pt x="4048" y="316"/>
                    <a:pt x="4874" y="292"/>
                  </a:cubicBezTo>
                  <a:cubicBezTo>
                    <a:pt x="4933" y="291"/>
                    <a:pt x="4992" y="291"/>
                    <a:pt x="5051" y="291"/>
                  </a:cubicBezTo>
                  <a:cubicBezTo>
                    <a:pt x="5818" y="291"/>
                    <a:pt x="6585" y="364"/>
                    <a:pt x="7341" y="511"/>
                  </a:cubicBezTo>
                  <a:cubicBezTo>
                    <a:pt x="7742" y="596"/>
                    <a:pt x="8143" y="693"/>
                    <a:pt x="8544" y="815"/>
                  </a:cubicBezTo>
                  <a:cubicBezTo>
                    <a:pt x="8945" y="924"/>
                    <a:pt x="9334" y="1082"/>
                    <a:pt x="9723" y="1228"/>
                  </a:cubicBezTo>
                  <a:cubicBezTo>
                    <a:pt x="8994" y="802"/>
                    <a:pt x="8204" y="486"/>
                    <a:pt x="7390" y="280"/>
                  </a:cubicBezTo>
                  <a:cubicBezTo>
                    <a:pt x="6976" y="183"/>
                    <a:pt x="6563" y="110"/>
                    <a:pt x="6138" y="61"/>
                  </a:cubicBezTo>
                  <a:cubicBezTo>
                    <a:pt x="5712" y="12"/>
                    <a:pt x="5287" y="0"/>
                    <a:pt x="48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2FABD6E-AF17-0DA5-0CE3-96DC2B87B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261" y="874546"/>
            <a:ext cx="1558978" cy="1053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fográficos de Gatilhos de Asma by Slidesgo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09DC4"/>
      </a:accent1>
      <a:accent2>
        <a:srgbClr val="FF4945"/>
      </a:accent2>
      <a:accent3>
        <a:srgbClr val="72C8F1"/>
      </a:accent3>
      <a:accent4>
        <a:srgbClr val="ABDEFA"/>
      </a:accent4>
      <a:accent5>
        <a:srgbClr val="E4F4FD"/>
      </a:accent5>
      <a:accent6>
        <a:srgbClr val="FD9D2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1169</Words>
  <Application>Microsoft Office PowerPoint</Application>
  <PresentationFormat>Экран (16:9)</PresentationFormat>
  <Paragraphs>66</Paragraphs>
  <Slides>18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Fira Sans Extra Condensed</vt:lpstr>
      <vt:lpstr>Calibri</vt:lpstr>
      <vt:lpstr>Arial</vt:lpstr>
      <vt:lpstr>Roboto</vt:lpstr>
      <vt:lpstr>Times New Roman</vt:lpstr>
      <vt:lpstr>Infográficos de Gatilhos de Asma by Slidesgo</vt:lpstr>
      <vt:lpstr>Школа пациента с бронхиальной астмой</vt:lpstr>
      <vt:lpstr>Занятие 2</vt:lpstr>
      <vt:lpstr>Вводная часть</vt:lpstr>
      <vt:lpstr>Пикфлоуметр</vt:lpstr>
      <vt:lpstr>Пиковая скорость выдоха</vt:lpstr>
      <vt:lpstr>Пиковая скорость выдоха</vt:lpstr>
      <vt:lpstr>Для чего используют пикфлоуметр</vt:lpstr>
      <vt:lpstr>Заполнение дневника пикфлоуметрии</vt:lpstr>
      <vt:lpstr>Техника пикфлоуметрии</vt:lpstr>
      <vt:lpstr>Зоны контроля пиковой скорости выдоха</vt:lpstr>
      <vt:lpstr>По статистике</vt:lpstr>
      <vt:lpstr>Приверженность лечению</vt:lpstr>
      <vt:lpstr>Неприверженность лечению</vt:lpstr>
      <vt:lpstr>Неприверженность лечению</vt:lpstr>
      <vt:lpstr>Причины неприверженности лечению</vt:lpstr>
      <vt:lpstr>Презентация PowerPoint</vt:lpstr>
      <vt:lpstr>Результаты теста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с бронхиальной астмой</dc:title>
  <cp:lastModifiedBy>Антон Шаклеин</cp:lastModifiedBy>
  <cp:revision>4</cp:revision>
  <dcterms:modified xsi:type="dcterms:W3CDTF">2023-11-22T13:55:17Z</dcterms:modified>
</cp:coreProperties>
</file>